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27"/>
  </p:notesMasterIdLst>
  <p:handoutMasterIdLst>
    <p:handoutMasterId r:id="rId28"/>
  </p:handoutMasterIdLst>
  <p:sldIdLst>
    <p:sldId id="1145" r:id="rId2"/>
    <p:sldId id="1273" r:id="rId3"/>
    <p:sldId id="1147" r:id="rId4"/>
    <p:sldId id="1240" r:id="rId5"/>
    <p:sldId id="1212" r:id="rId6"/>
    <p:sldId id="1231" r:id="rId7"/>
    <p:sldId id="1275" r:id="rId8"/>
    <p:sldId id="1276" r:id="rId9"/>
    <p:sldId id="1277" r:id="rId10"/>
    <p:sldId id="1279" r:id="rId11"/>
    <p:sldId id="1274" r:id="rId12"/>
    <p:sldId id="1260" r:id="rId13"/>
    <p:sldId id="1268" r:id="rId14"/>
    <p:sldId id="1271" r:id="rId15"/>
    <p:sldId id="1262" r:id="rId16"/>
    <p:sldId id="1281" r:id="rId17"/>
    <p:sldId id="1282" r:id="rId18"/>
    <p:sldId id="1283" r:id="rId19"/>
    <p:sldId id="1284" r:id="rId20"/>
    <p:sldId id="1280" r:id="rId21"/>
    <p:sldId id="1285" r:id="rId22"/>
    <p:sldId id="1286" r:id="rId23"/>
    <p:sldId id="1287" r:id="rId24"/>
    <p:sldId id="1288" r:id="rId25"/>
    <p:sldId id="1208" r:id="rId2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C4z8uaFhKqX1sUVJU/07IA==" hashData="NUMCHo7iddKsFiDSUexqShGOjv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66"/>
    <a:srgbClr val="660066"/>
    <a:srgbClr val="FF00FF"/>
    <a:srgbClr val="FFCC00"/>
    <a:srgbClr val="0000FF"/>
    <a:srgbClr val="00004C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02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onstantia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FB1521-2835-F440-BDD2-2F9938434170}" type="datetimeFigureOut">
              <a:rPr lang="en-US"/>
              <a:pPr>
                <a:defRPr/>
              </a:pPr>
              <a:t>12/11/19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onstantia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49FA27E-3E45-4448-9C57-FD993A2F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1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onstant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AC2BDB4-788F-464C-BA27-AD2AF7233626}" type="datetimeFigureOut">
              <a:rPr lang="en-US"/>
              <a:pPr>
                <a:defRPr/>
              </a:pPr>
              <a:t>12/11/19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onstant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53D0071-DCC4-6B4F-A229-3A5D4E3F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C1CEADA-69D4-CD42-B3F1-B38DCC3D58D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5C94CE-4F62-3B42-81C3-DE1AB4D39733}" type="slidenum">
              <a:rPr lang="en-US">
                <a:latin typeface="Calibri" charset="0"/>
              </a:rPr>
              <a:pPr eaLnBrk="1" hangingPunct="1"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344488"/>
            <a:ext cx="7999413" cy="1155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76275" y="1854200"/>
            <a:ext cx="7951788" cy="41433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IN" noProof="0" dirty="0"/>
          </a:p>
        </p:txBody>
      </p:sp>
    </p:spTree>
    <p:extLst>
      <p:ext uri="{BB962C8B-B14F-4D97-AF65-F5344CB8AC3E}">
        <p14:creationId xmlns:p14="http://schemas.microsoft.com/office/powerpoint/2010/main" val="114201457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SIR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IIP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1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3F91-D198-9E49-8C1F-5EA010937B63}" type="datetimeFigureOut">
              <a:rPr lang="en-US"/>
              <a:pPr>
                <a:defRPr/>
              </a:pPr>
              <a:t>12/11/19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D04-48EE-AF4C-91DB-26AD5684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2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6" descr="CSIR LOGO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IIP LOGO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78" r:id="rId1"/>
    <p:sldLayoutId id="2147486279" r:id="rId2"/>
    <p:sldLayoutId id="2147486280" r:id="rId3"/>
    <p:sldLayoutId id="2147486281" r:id="rId4"/>
    <p:sldLayoutId id="2147486282" r:id="rId5"/>
    <p:sldLayoutId id="2147486283" r:id="rId6"/>
    <p:sldLayoutId id="2147486284" r:id="rId7"/>
    <p:sldLayoutId id="2147486285" r:id="rId8"/>
    <p:sldLayoutId id="2147486286" r:id="rId9"/>
    <p:sldLayoutId id="2147486287" r:id="rId10"/>
    <p:sldLayoutId id="2147486299" r:id="rId11"/>
    <p:sldLayoutId id="2147486300" r:id="rId12"/>
    <p:sldLayoutId id="214748630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16.emf"/><Relationship Id="rId21" Type="http://schemas.openxmlformats.org/officeDocument/2006/relationships/image" Target="../media/image2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12" Type="http://schemas.openxmlformats.org/officeDocument/2006/relationships/image" Target="../media/image19.png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14.emf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oleObject" Target="../embeddings/oleObject5.bin"/><Relationship Id="rId18" Type="http://schemas.openxmlformats.org/officeDocument/2006/relationships/image" Target="../media/image15.emf"/><Relationship Id="rId19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jpeg"/><Relationship Id="rId13" Type="http://schemas.openxmlformats.org/officeDocument/2006/relationships/image" Target="../media/image34.jpeg"/><Relationship Id="rId14" Type="http://schemas.openxmlformats.org/officeDocument/2006/relationships/image" Target="../media/image35.jpeg"/><Relationship Id="rId15" Type="http://schemas.openxmlformats.org/officeDocument/2006/relationships/image" Target="../media/image36.jpeg"/><Relationship Id="rId16" Type="http://schemas.openxmlformats.org/officeDocument/2006/relationships/image" Target="../media/image37.jpeg"/><Relationship Id="rId17" Type="http://schemas.openxmlformats.org/officeDocument/2006/relationships/image" Target="../media/image38.jpeg"/><Relationship Id="rId18" Type="http://schemas.openxmlformats.org/officeDocument/2006/relationships/image" Target="../media/image39.jpeg"/><Relationship Id="rId19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1101848" y="1360988"/>
            <a:ext cx="6947293" cy="200025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Pathways to Scalable Deployment of Biofuels</a:t>
            </a:r>
            <a:r>
              <a:rPr lang="e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India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0" y="350043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Calibri" charset="0"/>
              </a:rPr>
              <a:t>Lovraj</a:t>
            </a:r>
            <a:r>
              <a:rPr lang="en-US" sz="2800" b="1" dirty="0" smtClean="0">
                <a:latin typeface="Calibri" charset="0"/>
              </a:rPr>
              <a:t> Kumar Memorial Trust (LKMT) WORKSHOP 2019</a:t>
            </a:r>
            <a:endParaRPr lang="en-US" sz="2800" b="1" dirty="0" smtClean="0">
              <a:latin typeface="Calibri" charset="0"/>
            </a:endParaRPr>
          </a:p>
          <a:p>
            <a:pPr algn="ctr" eaLnBrk="1" hangingPunct="1"/>
            <a:r>
              <a:rPr lang="en-US" sz="2800" b="1" dirty="0" smtClean="0">
                <a:latin typeface="Calibri" charset="0"/>
              </a:rPr>
              <a:t>New Delhi, November </a:t>
            </a:r>
            <a:r>
              <a:rPr lang="en-US" sz="2800" b="1" dirty="0" smtClean="0">
                <a:latin typeface="Calibri" charset="0"/>
              </a:rPr>
              <a:t>2019</a:t>
            </a:r>
          </a:p>
          <a:p>
            <a:pPr algn="ctr" eaLnBrk="1" hangingPunct="1"/>
            <a:endParaRPr lang="en-US" sz="2800" b="1" dirty="0">
              <a:latin typeface="Calibri" charset="0"/>
            </a:endParaRPr>
          </a:p>
          <a:p>
            <a:pPr algn="ctr" eaLnBrk="1" hangingPunct="1"/>
            <a:endParaRPr lang="en-US" sz="2800" b="1" dirty="0">
              <a:solidFill>
                <a:srgbClr val="002060"/>
              </a:solidFill>
              <a:latin typeface="Monotype Corsiva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Monotype Corsiva" charset="0"/>
              </a:rPr>
              <a:t>       Dr. </a:t>
            </a:r>
            <a:r>
              <a:rPr lang="en-US" sz="2800" b="1" dirty="0" err="1">
                <a:solidFill>
                  <a:srgbClr val="002060"/>
                </a:solidFill>
                <a:latin typeface="Monotype Corsiva" charset="0"/>
              </a:rPr>
              <a:t>Anjan</a:t>
            </a:r>
            <a:r>
              <a:rPr lang="en-US" sz="2800" b="1" dirty="0">
                <a:solidFill>
                  <a:srgbClr val="002060"/>
                </a:solidFill>
                <a:latin typeface="Monotype Corsiva" charset="0"/>
              </a:rPr>
              <a:t> Ray</a:t>
            </a:r>
          </a:p>
          <a:p>
            <a:pPr algn="ctr" eaLnBrk="1" hangingPunct="1"/>
            <a:r>
              <a:rPr lang="en-US" sz="2800" b="1" dirty="0" smtClean="0">
                <a:solidFill>
                  <a:srgbClr val="002060"/>
                </a:solidFill>
                <a:latin typeface="Monotype Corsiva" charset="0"/>
              </a:rPr>
              <a:t>CSIR</a:t>
            </a:r>
            <a:r>
              <a:rPr lang="en-US" sz="2800" b="1" dirty="0">
                <a:solidFill>
                  <a:srgbClr val="002060"/>
                </a:solidFill>
                <a:latin typeface="Monotype Corsiva" charset="0"/>
              </a:rPr>
              <a:t>-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Indian Institute of Petroleum, Dehradun</a:t>
            </a:r>
          </a:p>
        </p:txBody>
      </p:sp>
    </p:spTree>
    <p:extLst>
      <p:ext uri="{BB962C8B-B14F-4D97-AF65-F5344CB8AC3E}">
        <p14:creationId xmlns:p14="http://schemas.microsoft.com/office/powerpoint/2010/main" val="87113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Supply-Side Solutions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436355"/>
              </p:ext>
            </p:extLst>
          </p:nvPr>
        </p:nvGraphicFramePr>
        <p:xfrm>
          <a:off x="185056" y="1327150"/>
          <a:ext cx="8759374" cy="46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1"/>
                <a:gridCol w="2178766"/>
                <a:gridCol w="2973806"/>
                <a:gridCol w="2159001"/>
              </a:tblGrid>
              <a:tr h="3707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INCUMBENT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REPLACEMENT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TECHNOLOGY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CHALLENGES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Diesel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Biodiesel, Green Diesel, Bio-based alcohols and Ethers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Esterification, </a:t>
                      </a:r>
                      <a:r>
                        <a:rPr lang="en-US" sz="1800" dirty="0" err="1" smtClean="0"/>
                        <a:t>Hydroprocessing</a:t>
                      </a:r>
                      <a:r>
                        <a:rPr lang="en-US" sz="1800" dirty="0" smtClean="0"/>
                        <a:t>, Fermentation, Syngas-derived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Scalable</a:t>
                      </a:r>
                      <a:r>
                        <a:rPr lang="en-US" sz="1800" baseline="0" dirty="0" smtClean="0"/>
                        <a:t> Feedstock Supply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Gasoline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Bio-based alcohols</a:t>
                      </a:r>
                      <a:r>
                        <a:rPr lang="en-US" sz="1800" baseline="0" dirty="0" smtClean="0"/>
                        <a:t> and ethers, green gasoline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F-T, Fermentation,</a:t>
                      </a:r>
                      <a:r>
                        <a:rPr lang="en-US" sz="1800" baseline="0" dirty="0" smtClean="0"/>
                        <a:t> Alcohol-to-gasoline, </a:t>
                      </a:r>
                      <a:r>
                        <a:rPr lang="en-US" sz="1800" baseline="0" dirty="0" err="1" smtClean="0"/>
                        <a:t>Hydroprocessing</a:t>
                      </a:r>
                      <a:r>
                        <a:rPr lang="en-US" sz="1800" baseline="0" dirty="0" smtClean="0"/>
                        <a:t>, Pyrolysis/FCC, Catalytic Pyrolysis Bio-coking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Handling</a:t>
                      </a:r>
                      <a:r>
                        <a:rPr lang="en-US" sz="1800" baseline="0" dirty="0" smtClean="0"/>
                        <a:t> and blending i</a:t>
                      </a:r>
                      <a:r>
                        <a:rPr lang="en-US" sz="1800" dirty="0" smtClean="0"/>
                        <a:t>nfrastructure, feedstock variation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Aviation Fuel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Drop-in Bio-jet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Hydroprocessing</a:t>
                      </a:r>
                      <a:r>
                        <a:rPr lang="en-US" sz="1800" dirty="0" smtClean="0"/>
                        <a:t>, Sugar conversion, alcohol-to-jet, F-T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Scalable Feedstock Supply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CNG / PNG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Bio-CNG/Bio-PNG,</a:t>
                      </a:r>
                      <a:r>
                        <a:rPr lang="en-US" sz="1800" baseline="0" dirty="0" smtClean="0"/>
                        <a:t> HCNG, Bio-H2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Fermentation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Purification,</a:t>
                      </a:r>
                      <a:r>
                        <a:rPr lang="en-US" sz="1800" baseline="0" dirty="0" smtClean="0"/>
                        <a:t> Supply chains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Low-sulfur Bunker</a:t>
                      </a:r>
                      <a:r>
                        <a:rPr lang="en-US" sz="1800" baseline="0" dirty="0" smtClean="0"/>
                        <a:t> Fuel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Green</a:t>
                      </a:r>
                      <a:r>
                        <a:rPr lang="en-US" sz="1800" baseline="0" dirty="0" smtClean="0"/>
                        <a:t> heavy distillate, biomass-derived oils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Hydroprocessing</a:t>
                      </a:r>
                      <a:r>
                        <a:rPr lang="en-US" sz="1800" dirty="0" smtClean="0"/>
                        <a:t>, Pyrolysis/FCC, HTL, MSW-thermochemical</a:t>
                      </a:r>
                      <a:r>
                        <a:rPr lang="en-US" sz="1800" baseline="0" dirty="0" smtClean="0"/>
                        <a:t> processing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Economic value relative to alternatives</a:t>
                      </a:r>
                      <a:endParaRPr lang="en-US" sz="1800" dirty="0"/>
                    </a:p>
                  </a:txBody>
                  <a:tcPr marT="45709" marB="45709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8337" y="6114890"/>
            <a:ext cx="6048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Centralized (Existing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Refining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Infrastructure)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or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Decentralized (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Hub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-and-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Spoke) Models?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41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69"/>
    </mc:Choice>
    <mc:Fallback xmlns="">
      <p:transition xmlns:p14="http://schemas.microsoft.com/office/powerpoint/2010/main" spd="slow" advTm="831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30" y="274638"/>
            <a:ext cx="6965969" cy="1143000"/>
          </a:xfrm>
        </p:spPr>
        <p:txBody>
          <a:bodyPr/>
          <a:lstStyle/>
          <a:p>
            <a:r>
              <a:rPr lang="en-US" dirty="0" smtClean="0"/>
              <a:t>Scaling Up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Biofuels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45" y="1600200"/>
            <a:ext cx="8507047" cy="5066392"/>
          </a:xfrm>
        </p:spPr>
        <p:txBody>
          <a:bodyPr/>
          <a:lstStyle/>
          <a:p>
            <a:r>
              <a:rPr lang="en-US" dirty="0" smtClean="0"/>
              <a:t>Lipids to bio-diesel and bio-jet fuel</a:t>
            </a:r>
          </a:p>
          <a:p>
            <a:r>
              <a:rPr lang="en-US" dirty="0" smtClean="0"/>
              <a:t>Sugars to alcohols</a:t>
            </a:r>
          </a:p>
          <a:p>
            <a:r>
              <a:rPr lang="en-US" dirty="0"/>
              <a:t>Bio-gas to CBG / Bio-</a:t>
            </a:r>
            <a:r>
              <a:rPr lang="en-US" dirty="0" smtClean="0"/>
              <a:t>PNG</a:t>
            </a:r>
          </a:p>
          <a:p>
            <a:r>
              <a:rPr lang="en-US" dirty="0" err="1" smtClean="0"/>
              <a:t>Lignocellulosic</a:t>
            </a:r>
            <a:r>
              <a:rPr lang="en-US" dirty="0" smtClean="0"/>
              <a:t> biomass to oxygenates and hydrocarbons</a:t>
            </a:r>
          </a:p>
          <a:p>
            <a:r>
              <a:rPr lang="en-US" dirty="0" smtClean="0"/>
              <a:t>Community wastes (MSW / </a:t>
            </a:r>
            <a:r>
              <a:rPr lang="en-US" dirty="0" err="1" smtClean="0"/>
              <a:t>Septage</a:t>
            </a:r>
            <a:r>
              <a:rPr lang="en-US" dirty="0" smtClean="0"/>
              <a:t>) to fuels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Waste plastic to fuels and petrochemicals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Industrial emissions (CO / CO2 / CH4) to fuels and chemicals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Indian Standards on Petroleum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86830" cy="4357896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b="1" dirty="0" smtClean="0">
                <a:cs typeface="Times New Roman" panose="02020603050405020304" pitchFamily="18" charset="0"/>
              </a:rPr>
              <a:t>Liquid fuels specifications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 smtClean="0">
              <a:cs typeface="Times New Roman" panose="02020603050405020304" pitchFamily="18" charset="0"/>
            </a:endParaRP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Times New Roman" panose="02020603050405020304" pitchFamily="18" charset="0"/>
              </a:rPr>
              <a:t>IS 1459:2018 </a:t>
            </a:r>
            <a:r>
              <a:rPr lang="en-US" sz="2400" dirty="0">
                <a:cs typeface="Times New Roman" panose="02020603050405020304" pitchFamily="18" charset="0"/>
              </a:rPr>
              <a:t>Kerosene </a:t>
            </a:r>
            <a:r>
              <a:rPr lang="en-US" sz="2400" b="1" dirty="0" smtClean="0">
                <a:cs typeface="Times New Roman" panose="02020603050405020304" pitchFamily="18" charset="0"/>
              </a:rPr>
              <a:t>IS 1460:2017 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cs typeface="Times New Roman" panose="02020603050405020304" pitchFamily="18" charset="0"/>
              </a:rPr>
              <a:t>Automotive </a:t>
            </a:r>
            <a:r>
              <a:rPr lang="en-US" sz="2400" b="1" dirty="0">
                <a:cs typeface="Times New Roman" panose="02020603050405020304" pitchFamily="18" charset="0"/>
              </a:rPr>
              <a:t>Diesel Fuel 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Times New Roman" panose="02020603050405020304" pitchFamily="18" charset="0"/>
              </a:rPr>
              <a:t>IS 1593:2018 Fuel </a:t>
            </a:r>
            <a:r>
              <a:rPr lang="en-US" sz="2400" dirty="0">
                <a:cs typeface="Times New Roman" panose="02020603050405020304" pitchFamily="18" charset="0"/>
              </a:rPr>
              <a:t>Oils 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cs typeface="Times New Roman" panose="02020603050405020304" pitchFamily="18" charset="0"/>
              </a:rPr>
              <a:t>IS 2796:2017 Motor Gasoline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Times New Roman" panose="02020603050405020304" pitchFamily="18" charset="0"/>
              </a:rPr>
              <a:t>IS 11489:1985 </a:t>
            </a:r>
            <a:r>
              <a:rPr lang="en-US" sz="2400" dirty="0">
                <a:cs typeface="Times New Roman" panose="02020603050405020304" pitchFamily="18" charset="0"/>
              </a:rPr>
              <a:t>Heavy Petroleum stock </a:t>
            </a:r>
            <a:r>
              <a:rPr lang="en-US" sz="2400" dirty="0" smtClean="0">
                <a:cs typeface="Times New Roman" panose="02020603050405020304" pitchFamily="18" charset="0"/>
              </a:rPr>
              <a:t>(HPS)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Times New Roman" panose="02020603050405020304" pitchFamily="18" charset="0"/>
              </a:rPr>
              <a:t>IS </a:t>
            </a:r>
            <a:r>
              <a:rPr lang="en-US" sz="2400" dirty="0">
                <a:cs typeface="Times New Roman" panose="02020603050405020304" pitchFamily="18" charset="0"/>
              </a:rPr>
              <a:t>15770:2008 Light Diesel Oil 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Times New Roman" panose="02020603050405020304" pitchFamily="18" charset="0"/>
              </a:rPr>
              <a:t>IS </a:t>
            </a:r>
            <a:r>
              <a:rPr lang="en-US" sz="2400" dirty="0">
                <a:cs typeface="Times New Roman" panose="02020603050405020304" pitchFamily="18" charset="0"/>
              </a:rPr>
              <a:t>16861 : 2018 High Flash High Speed Diesel </a:t>
            </a:r>
            <a:r>
              <a:rPr lang="en-US" sz="2400" dirty="0" smtClean="0">
                <a:cs typeface="Times New Roman" panose="02020603050405020304" pitchFamily="18" charset="0"/>
              </a:rPr>
              <a:t>Fuel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Times New Roman" panose="02020603050405020304" pitchFamily="18" charset="0"/>
              </a:rPr>
              <a:t>IS 1571:2017 Aviation Turbine Fuel, Kerosene </a:t>
            </a:r>
            <a:r>
              <a:rPr lang="en-US" sz="2400" dirty="0" smtClean="0">
                <a:cs typeface="Times New Roman" panose="02020603050405020304" pitchFamily="18" charset="0"/>
              </a:rPr>
              <a:t>type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 marL="457200" lvl="1" indent="0" algn="just">
              <a:buClr>
                <a:srgbClr val="FF0000"/>
              </a:buClr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Also: Methanol / methanol blends, alcohol ethers</a:t>
            </a:r>
            <a:r>
              <a:rPr lang="mr-IN" sz="2400" dirty="0" smtClean="0"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6194" y="5491877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 Bureau of Indian Standards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31"/>
          <p:cNvSpPr>
            <a:spLocks noGrp="1"/>
          </p:cNvSpPr>
          <p:nvPr>
            <p:ph type="ftr" sz="quarter" idx="11"/>
          </p:nvPr>
        </p:nvSpPr>
        <p:spPr bwMode="auto">
          <a:xfrm>
            <a:off x="0" y="6328201"/>
            <a:ext cx="9144000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8000"/>
                </a:solidFill>
                <a:ea typeface="MS PGothic" charset="0"/>
                <a:cs typeface="MS PGothic" charset="0"/>
              </a:rPr>
              <a:t>A plethora of standards: but what are the real options for consumers?</a:t>
            </a:r>
            <a:endParaRPr lang="en-US" sz="2000" b="1" i="1" dirty="0">
              <a:solidFill>
                <a:srgbClr val="008000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2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087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/>
              <a:t>IS 15607 : 2016 Biodiesel B100 - Fatty Acid Methyl Esters (FAME) </a:t>
            </a:r>
            <a:endParaRPr lang="en-US" dirty="0" smtClean="0"/>
          </a:p>
          <a:p>
            <a:pPr marL="742950" lvl="2" indent="-342900"/>
            <a:r>
              <a:rPr lang="en-US" dirty="0" smtClean="0"/>
              <a:t>Can </a:t>
            </a:r>
            <a:r>
              <a:rPr lang="en-US" dirty="0"/>
              <a:t>be used as both blend component in IS 1460 HSD fuel and as a standalone </a:t>
            </a:r>
            <a:r>
              <a:rPr lang="en-US" dirty="0" smtClean="0"/>
              <a:t>fuel</a:t>
            </a:r>
          </a:p>
          <a:p>
            <a:pPr marL="742950" lvl="2" indent="-342900"/>
            <a:r>
              <a:rPr lang="en-US" dirty="0" smtClean="0"/>
              <a:t>Can </a:t>
            </a:r>
            <a:r>
              <a:rPr lang="en-US" dirty="0"/>
              <a:t>be used for automotive, heating and industrial fuel </a:t>
            </a:r>
            <a:r>
              <a:rPr lang="en-US" dirty="0" smtClean="0"/>
              <a:t>applications</a:t>
            </a:r>
          </a:p>
          <a:p>
            <a:pPr marL="742950" lvl="2" indent="-342900"/>
            <a:r>
              <a:rPr lang="en-US" dirty="0" smtClean="0"/>
              <a:t>Raw </a:t>
            </a:r>
            <a:r>
              <a:rPr lang="en-US" dirty="0"/>
              <a:t>material not restricted, but edible oils not </a:t>
            </a:r>
            <a:r>
              <a:rPr lang="en-US" dirty="0" smtClean="0"/>
              <a:t>permitted</a:t>
            </a:r>
          </a:p>
          <a:p>
            <a:pPr marL="342900" lvl="1" indent="-342900"/>
            <a:r>
              <a:rPr lang="en-US" dirty="0" smtClean="0"/>
              <a:t>IS </a:t>
            </a:r>
            <a:r>
              <a:rPr lang="en-US" dirty="0"/>
              <a:t>1460:2017 Automotive Diesel Fuel </a:t>
            </a:r>
            <a:r>
              <a:rPr lang="en-US" dirty="0" smtClean="0"/>
              <a:t>includes </a:t>
            </a:r>
            <a:r>
              <a:rPr lang="en-US" dirty="0"/>
              <a:t>provision for blending </a:t>
            </a:r>
            <a:r>
              <a:rPr lang="en-US" dirty="0" smtClean="0"/>
              <a:t>up to </a:t>
            </a:r>
            <a:r>
              <a:rPr lang="en-US" dirty="0"/>
              <a:t>7% </a:t>
            </a:r>
            <a:r>
              <a:rPr lang="en-US" dirty="0" smtClean="0"/>
              <a:t>biodiesel</a:t>
            </a:r>
          </a:p>
          <a:p>
            <a:pPr marL="342900" lvl="1" indent="-342900"/>
            <a:r>
              <a:rPr lang="en-US" dirty="0" smtClean="0"/>
              <a:t>Large-scale production well established </a:t>
            </a:r>
            <a:r>
              <a:rPr lang="mr-IN" dirty="0" smtClean="0"/>
              <a:t>–</a:t>
            </a:r>
            <a:r>
              <a:rPr lang="en-US" dirty="0" smtClean="0"/>
              <a:t> but issues persist in supply chain and trade economics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89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6400" r="29366" b="17162"/>
          <a:stretch>
            <a:fillRect/>
          </a:stretch>
        </p:blipFill>
        <p:spPr bwMode="auto">
          <a:xfrm>
            <a:off x="0" y="1000124"/>
            <a:ext cx="4913430" cy="38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4669667" y="1047272"/>
            <a:ext cx="4420675" cy="52977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77813" indent="-277813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400" b="1" kern="0" dirty="0" smtClean="0">
                <a:solidFill>
                  <a:srgbClr val="000099"/>
                </a:solidFill>
                <a:ea typeface="+mn-ea"/>
                <a:cs typeface="+mn-cs"/>
              </a:rPr>
              <a:t>Ambient catalytic conditions </a:t>
            </a:r>
          </a:p>
          <a:p>
            <a:pPr marL="277813" indent="-277813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400" b="1" kern="0" dirty="0" smtClean="0">
                <a:solidFill>
                  <a:srgbClr val="000099"/>
                </a:solidFill>
                <a:ea typeface="+mn-ea"/>
                <a:cs typeface="+mn-cs"/>
              </a:rPr>
              <a:t> No heating or mechanical stirring</a:t>
            </a:r>
          </a:p>
          <a:p>
            <a:pPr marL="277813" indent="-277813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400" b="1" kern="0" dirty="0" smtClean="0">
                <a:solidFill>
                  <a:srgbClr val="000099"/>
                </a:solidFill>
                <a:ea typeface="+mn-ea"/>
                <a:cs typeface="+mn-cs"/>
              </a:rPr>
              <a:t> After separation of </a:t>
            </a:r>
            <a:r>
              <a:rPr lang="en-US" sz="2400" b="1" kern="0" dirty="0" err="1" smtClean="0">
                <a:solidFill>
                  <a:srgbClr val="000099"/>
                </a:solidFill>
                <a:ea typeface="+mn-ea"/>
                <a:cs typeface="+mn-cs"/>
              </a:rPr>
              <a:t>glycerine</a:t>
            </a:r>
            <a:r>
              <a:rPr lang="en-US" sz="2400" b="1" kern="0" dirty="0" smtClean="0">
                <a:solidFill>
                  <a:srgbClr val="000099"/>
                </a:solidFill>
                <a:ea typeface="+mn-ea"/>
                <a:cs typeface="+mn-cs"/>
              </a:rPr>
              <a:t>, FAME biodiesel purified by water wash/distillation.</a:t>
            </a:r>
          </a:p>
          <a:p>
            <a:pPr marL="277813" indent="-277813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400" b="1" kern="0" dirty="0" smtClean="0">
                <a:solidFill>
                  <a:srgbClr val="000099"/>
                </a:solidFill>
                <a:ea typeface="+mn-ea"/>
                <a:cs typeface="+mn-cs"/>
              </a:rPr>
              <a:t>Especially suitable for small scale distributed operations</a:t>
            </a:r>
          </a:p>
          <a:p>
            <a:pPr marL="277813" indent="-277813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400" b="1" kern="0" dirty="0" smtClean="0">
                <a:solidFill>
                  <a:srgbClr val="000099"/>
                </a:solidFill>
                <a:ea typeface="+mn-ea"/>
                <a:cs typeface="+mn-cs"/>
              </a:rPr>
              <a:t>Can be used as distributed sourcing for bio-jet/HVO plants</a:t>
            </a:r>
          </a:p>
          <a:p>
            <a:pPr marL="277813" indent="-277813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400" b="1" kern="0" dirty="0" smtClean="0">
                <a:solidFill>
                  <a:srgbClr val="000099"/>
                </a:solidFill>
                <a:ea typeface="+mn-ea"/>
                <a:cs typeface="+mn-cs"/>
              </a:rPr>
              <a:t>“Drop and drive” rural community model enabled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sz="2000" b="1" kern="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pic>
        <p:nvPicPr>
          <p:cNvPr id="59397" name="Content Placeholder 3" descr="2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0" y="4287487"/>
            <a:ext cx="3585791" cy="20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990975" y="1654175"/>
          <a:ext cx="207964" cy="2105025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21050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2" marR="91282" marT="45730" marB="4573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9404" name="Line 4"/>
          <p:cNvSpPr>
            <a:spLocks noChangeShapeType="1"/>
          </p:cNvSpPr>
          <p:nvPr/>
        </p:nvSpPr>
        <p:spPr bwMode="auto">
          <a:xfrm>
            <a:off x="1090613" y="714375"/>
            <a:ext cx="7029450" cy="63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Rectangle 12"/>
          <p:cNvSpPr>
            <a:spLocks noChangeArrowheads="1"/>
          </p:cNvSpPr>
          <p:nvPr/>
        </p:nvSpPr>
        <p:spPr bwMode="auto">
          <a:xfrm>
            <a:off x="1448752" y="214313"/>
            <a:ext cx="6430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CSIR- IIP </a:t>
            </a:r>
            <a:r>
              <a:rPr lang="en-US" sz="2200" b="1" dirty="0" smtClean="0">
                <a:solidFill>
                  <a:srgbClr val="C00000"/>
                </a:solidFill>
              </a:rPr>
              <a:t>Room Temperature Biodiesel Process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" name="Footer Placeholder 31"/>
          <p:cNvSpPr>
            <a:spLocks noGrp="1"/>
          </p:cNvSpPr>
          <p:nvPr>
            <p:ph type="ftr" sz="quarter" idx="11"/>
          </p:nvPr>
        </p:nvSpPr>
        <p:spPr bwMode="auto">
          <a:xfrm>
            <a:off x="0" y="6327744"/>
            <a:ext cx="9144000" cy="548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i="1" dirty="0" smtClean="0">
                <a:solidFill>
                  <a:srgbClr val="008000"/>
                </a:solidFill>
              </a:rPr>
              <a:t>1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bbl</a:t>
            </a:r>
            <a:r>
              <a:rPr lang="en-US" sz="2000" b="1" i="1" dirty="0" smtClean="0">
                <a:solidFill>
                  <a:srgbClr val="008000"/>
                </a:solidFill>
              </a:rPr>
              <a:t> biodiesel, </a:t>
            </a:r>
            <a:r>
              <a:rPr lang="en-US" sz="2000" b="1" i="1" dirty="0" smtClean="0">
                <a:solidFill>
                  <a:srgbClr val="008000"/>
                </a:solidFill>
              </a:rPr>
              <a:t>60,000 villages </a:t>
            </a:r>
            <a:r>
              <a:rPr lang="en-US" sz="2000" b="1" i="1" dirty="0" smtClean="0">
                <a:solidFill>
                  <a:srgbClr val="008000"/>
                </a:solidFill>
              </a:rPr>
              <a:t>~ </a:t>
            </a:r>
            <a:r>
              <a:rPr lang="en-US" sz="2000" b="1" i="1" dirty="0" smtClean="0">
                <a:solidFill>
                  <a:srgbClr val="008000"/>
                </a:solidFill>
              </a:rPr>
              <a:t>one petroleum refinery diesel unit</a:t>
            </a:r>
            <a:endParaRPr lang="en-US" sz="20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5" y="1041992"/>
            <a:ext cx="4987378" cy="3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Footer Placeholder 31"/>
          <p:cNvSpPr>
            <a:spLocks noGrp="1"/>
          </p:cNvSpPr>
          <p:nvPr>
            <p:ph type="ftr" sz="quarter" idx="11"/>
          </p:nvPr>
        </p:nvSpPr>
        <p:spPr bwMode="auto">
          <a:xfrm>
            <a:off x="0" y="6328201"/>
            <a:ext cx="9144000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8000"/>
                </a:solidFill>
                <a:ea typeface="MS PGothic" charset="0"/>
                <a:cs typeface="MS PGothic" charset="0"/>
              </a:rPr>
              <a:t>First Developing Country to Fly First Biofuels Flight with Indigenous Fuel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21" y="3678263"/>
            <a:ext cx="5981700" cy="262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290" y="4380470"/>
            <a:ext cx="280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Military Flights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Antonov-32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Indian Air Force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Republic Day Parade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26 January 2019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875" y="1536200"/>
            <a:ext cx="3147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Civilian Flight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Bombardier Q400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Operated by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SpiceJet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Dehradun-Delhi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27 August 2018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14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 vs </a:t>
            </a:r>
            <a:r>
              <a:rPr lang="en-US" dirty="0" smtClean="0"/>
              <a:t>Reality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3200" i="1" dirty="0" smtClean="0"/>
              <a:t>We </a:t>
            </a:r>
            <a:r>
              <a:rPr lang="en-US" sz="3200" i="1" dirty="0" smtClean="0"/>
              <a:t>can easily blend </a:t>
            </a:r>
            <a:r>
              <a:rPr lang="en-US" sz="3200" i="1" dirty="0" smtClean="0"/>
              <a:t>biodiesel </a:t>
            </a:r>
            <a:r>
              <a:rPr lang="en-US" sz="3200" i="1" dirty="0" smtClean="0"/>
              <a:t>up to 20</a:t>
            </a:r>
            <a:r>
              <a:rPr lang="en-US" sz="3200" i="1" dirty="0" smtClean="0"/>
              <a:t>%”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To build a minimum economic scale bio-jet plant, we </a:t>
            </a:r>
            <a:r>
              <a:rPr lang="en-US" sz="2400" i="1" dirty="0"/>
              <a:t>require </a:t>
            </a:r>
            <a:r>
              <a:rPr lang="en-US" sz="2400" i="1" dirty="0" smtClean="0"/>
              <a:t>~100 </a:t>
            </a:r>
            <a:r>
              <a:rPr lang="en-US" sz="2400" i="1" dirty="0"/>
              <a:t>tons per day of </a:t>
            </a:r>
            <a:r>
              <a:rPr lang="en-US" sz="2400" i="1" dirty="0" smtClean="0"/>
              <a:t>TBO / rotation crop / algal oil</a:t>
            </a:r>
          </a:p>
          <a:p>
            <a:pPr marL="0" indent="0">
              <a:buNone/>
            </a:pPr>
            <a:r>
              <a:rPr lang="en-US" sz="2400" b="1" dirty="0" smtClean="0"/>
              <a:t>Oilseeds (</a:t>
            </a:r>
            <a:r>
              <a:rPr lang="en-US" sz="2400" dirty="0" smtClean="0"/>
              <a:t>Seed cake/pods/pruning assumed at </a:t>
            </a:r>
            <a:r>
              <a:rPr lang="en-US" sz="2400" dirty="0" err="1"/>
              <a:t>Rs</a:t>
            </a:r>
            <a:r>
              <a:rPr lang="en-US" sz="2400" dirty="0"/>
              <a:t> </a:t>
            </a:r>
            <a:r>
              <a:rPr lang="en-US" sz="2400" dirty="0" smtClean="0"/>
              <a:t>3/kg)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guarantees </a:t>
            </a:r>
            <a:r>
              <a:rPr lang="en-US" sz="2400" dirty="0" smtClean="0"/>
              <a:t>of supply would be provided?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would be the long term contracted price for the oil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dirty="0"/>
              <a:t>How much land is to be planted?  In how many years would one reach this output?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Algae (non-oil biomass value assumed at </a:t>
            </a:r>
            <a:r>
              <a:rPr lang="en-US" sz="2400" dirty="0" err="1" smtClean="0"/>
              <a:t>Rs</a:t>
            </a:r>
            <a:r>
              <a:rPr lang="en-US" sz="2400" dirty="0" smtClean="0"/>
              <a:t> 20 per </a:t>
            </a:r>
            <a:r>
              <a:rPr lang="en-US" sz="2400" dirty="0" smtClean="0"/>
              <a:t>kg)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/>
              <a:t>What guarantees of supply would be provided?</a:t>
            </a:r>
          </a:p>
          <a:p>
            <a:pPr marL="457200" indent="-457200">
              <a:buAutoNum type="arabicPeriod"/>
            </a:pPr>
            <a:r>
              <a:rPr lang="en-US" sz="2400" dirty="0"/>
              <a:t>What would be the long term contracted price for the oil?</a:t>
            </a:r>
          </a:p>
          <a:p>
            <a:pPr marL="457200" indent="-457200">
              <a:buAutoNum type="arabicPeriod"/>
            </a:pPr>
            <a:r>
              <a:rPr lang="en-US" sz="2400" dirty="0"/>
              <a:t>How </a:t>
            </a:r>
            <a:r>
              <a:rPr lang="en-US" sz="2400" dirty="0" smtClean="0"/>
              <a:t>large a pond or coastal lagoon is required?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4" name="Footer Placeholder 31"/>
          <p:cNvSpPr>
            <a:spLocks noGrp="1"/>
          </p:cNvSpPr>
          <p:nvPr>
            <p:ph type="ftr" sz="quarter" idx="11"/>
          </p:nvPr>
        </p:nvSpPr>
        <p:spPr bwMode="auto">
          <a:xfrm>
            <a:off x="0" y="6327744"/>
            <a:ext cx="9144000" cy="548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i="1" dirty="0" smtClean="0">
                <a:solidFill>
                  <a:srgbClr val="008000"/>
                </a:solidFill>
              </a:rPr>
              <a:t>We must critically examine resource outlays on un-validated beliefs</a:t>
            </a:r>
            <a:endParaRPr lang="en-US" sz="20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9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86" y="237290"/>
            <a:ext cx="5705721" cy="1143000"/>
          </a:xfrm>
        </p:spPr>
        <p:txBody>
          <a:bodyPr/>
          <a:lstStyle/>
          <a:p>
            <a:r>
              <a:rPr lang="en-US" sz="3600" dirty="0"/>
              <a:t>S</a:t>
            </a:r>
            <a:r>
              <a:rPr lang="en-US" sz="3600" dirty="0" smtClean="0"/>
              <a:t>calable options for lipids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1226720"/>
            <a:ext cx="8572063" cy="5458546"/>
          </a:xfrm>
        </p:spPr>
        <p:txBody>
          <a:bodyPr/>
          <a:lstStyle/>
          <a:p>
            <a:r>
              <a:rPr lang="en-US" dirty="0" smtClean="0"/>
              <a:t>Today: ONLY Food value chain by-products</a:t>
            </a:r>
          </a:p>
          <a:p>
            <a:pPr lvl="1"/>
            <a:r>
              <a:rPr lang="en-US" dirty="0" smtClean="0"/>
              <a:t>Used Cooking Oil</a:t>
            </a:r>
          </a:p>
          <a:p>
            <a:pPr lvl="1"/>
            <a:r>
              <a:rPr lang="en-US" dirty="0" smtClean="0"/>
              <a:t>Palm Stearin</a:t>
            </a:r>
          </a:p>
          <a:p>
            <a:pPr lvl="1"/>
            <a:r>
              <a:rPr lang="en-US" dirty="0" smtClean="0"/>
              <a:t>Fats oils from slaughterhouses, poultry, fisheries</a:t>
            </a:r>
          </a:p>
          <a:p>
            <a:r>
              <a:rPr lang="en-US" dirty="0" smtClean="0"/>
              <a:t>EMERGING</a:t>
            </a:r>
          </a:p>
          <a:p>
            <a:pPr lvl="1"/>
            <a:r>
              <a:rPr lang="en-US" dirty="0" smtClean="0"/>
              <a:t>Tree borne oils (regional TBOs, not just </a:t>
            </a:r>
            <a:r>
              <a:rPr lang="en-US" dirty="0" err="1" smtClean="0"/>
              <a:t>jatropha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Rotation crops (</a:t>
            </a:r>
            <a:r>
              <a:rPr lang="en-US" dirty="0" err="1" smtClean="0"/>
              <a:t>carinata</a:t>
            </a:r>
            <a:r>
              <a:rPr lang="en-US" dirty="0" smtClean="0"/>
              <a:t> success story in Punjab)</a:t>
            </a:r>
          </a:p>
          <a:p>
            <a:r>
              <a:rPr lang="en-US" dirty="0" smtClean="0"/>
              <a:t>FUTURISTIC</a:t>
            </a:r>
          </a:p>
          <a:p>
            <a:pPr lvl="1"/>
            <a:r>
              <a:rPr lang="en-US" dirty="0" smtClean="0"/>
              <a:t>Microbial oils</a:t>
            </a:r>
          </a:p>
          <a:p>
            <a:pPr lvl="1"/>
            <a:r>
              <a:rPr lang="en-US" dirty="0" smtClean="0"/>
              <a:t>Dairy and sewage fats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4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38" y="37348"/>
            <a:ext cx="6573782" cy="63207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5569" y="6358419"/>
            <a:ext cx="8004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</a:rPr>
              <a:t>Used Cooking Oil based Biodiesel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</a:rPr>
              <a:t>Now Commands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</a:rPr>
              <a:t>a Premium</a:t>
            </a:r>
          </a:p>
        </p:txBody>
      </p:sp>
    </p:spTree>
    <p:extLst>
      <p:ext uri="{BB962C8B-B14F-4D97-AF65-F5344CB8AC3E}">
        <p14:creationId xmlns:p14="http://schemas.microsoft.com/office/powerpoint/2010/main" val="36471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Adulteration in UCO-derived 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441"/>
            <a:ext cx="8229600" cy="4238815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Earlier, UCO was used to adulterate fresh edible oil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The RUCO initiative mandates diversion of UCO for biofuels production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Oil marketing companies pay a premium for UCO-based biodiesel relative to other biodiesel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This creates an opportunity for unscrupulous sellers to use inexpensive oils (acid oil, palm stearin, tallow) instead of UCO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 UCO, once an adulterant, is itself prone to adulteration!</a:t>
            </a:r>
          </a:p>
        </p:txBody>
      </p:sp>
      <p:sp>
        <p:nvSpPr>
          <p:cNvPr id="4" name="Footer Placeholder 31"/>
          <p:cNvSpPr>
            <a:spLocks noGrp="1"/>
          </p:cNvSpPr>
          <p:nvPr>
            <p:ph type="ftr" sz="quarter" idx="11"/>
          </p:nvPr>
        </p:nvSpPr>
        <p:spPr bwMode="auto">
          <a:xfrm>
            <a:off x="672323" y="6272965"/>
            <a:ext cx="8049148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8000"/>
                </a:solidFill>
                <a:ea typeface="MS PGothic" charset="0"/>
                <a:cs typeface="MS PGothic" charset="0"/>
              </a:rPr>
              <a:t>Protocols being established to </a:t>
            </a:r>
            <a:r>
              <a:rPr lang="en-US" sz="2000" b="1" i="1" dirty="0" smtClean="0">
                <a:solidFill>
                  <a:srgbClr val="008000"/>
                </a:solidFill>
                <a:ea typeface="MS PGothic" charset="0"/>
                <a:cs typeface="MS PGothic" charset="0"/>
              </a:rPr>
              <a:t>help protect against </a:t>
            </a:r>
            <a:r>
              <a:rPr lang="en-US" sz="2000" b="1" i="1" dirty="0" smtClean="0">
                <a:solidFill>
                  <a:srgbClr val="008000"/>
                </a:solidFill>
                <a:ea typeface="MS PGothic" charset="0"/>
                <a:cs typeface="MS PGothic" charset="0"/>
              </a:rPr>
              <a:t>malpractices</a:t>
            </a:r>
            <a:endParaRPr lang="en-US" sz="2000" b="1" i="1" dirty="0">
              <a:solidFill>
                <a:srgbClr val="008000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2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30" y="274638"/>
            <a:ext cx="6965969" cy="1143000"/>
          </a:xfrm>
        </p:spPr>
        <p:txBody>
          <a:bodyPr/>
          <a:lstStyle/>
          <a:p>
            <a:r>
              <a:rPr lang="en-US" dirty="0" smtClean="0"/>
              <a:t>Key Success Factors of </a:t>
            </a:r>
            <a:r>
              <a:rPr lang="en-US" dirty="0" smtClean="0">
                <a:solidFill>
                  <a:srgbClr val="008000"/>
                </a:solidFill>
              </a:rPr>
              <a:t>Alternate Fuels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45" y="1600200"/>
            <a:ext cx="8507047" cy="5066392"/>
          </a:xfrm>
        </p:spPr>
        <p:txBody>
          <a:bodyPr/>
          <a:lstStyle/>
          <a:p>
            <a:r>
              <a:rPr lang="en-US" dirty="0" smtClean="0"/>
              <a:t>Performance / Acceptability  - Does it work?</a:t>
            </a:r>
          </a:p>
          <a:p>
            <a:r>
              <a:rPr lang="en-US" dirty="0" smtClean="0"/>
              <a:t>Scale and supplies </a:t>
            </a:r>
            <a:r>
              <a:rPr lang="mr-IN" dirty="0" smtClean="0"/>
              <a:t>–</a:t>
            </a:r>
            <a:r>
              <a:rPr lang="en-US" dirty="0" smtClean="0"/>
              <a:t> Can we get enough whenever and wherever needed?</a:t>
            </a:r>
          </a:p>
          <a:p>
            <a:r>
              <a:rPr lang="en-US" dirty="0" smtClean="0"/>
              <a:t>Cost </a:t>
            </a:r>
            <a:r>
              <a:rPr lang="mr-IN" dirty="0" smtClean="0"/>
              <a:t>–</a:t>
            </a:r>
            <a:r>
              <a:rPr lang="en-US" dirty="0" smtClean="0"/>
              <a:t> is it affordable relative to incumbent?  If not, who bears the difference?</a:t>
            </a:r>
          </a:p>
          <a:p>
            <a:r>
              <a:rPr lang="en-US" dirty="0"/>
              <a:t>Adaptability to existing infrastructure </a:t>
            </a:r>
            <a:r>
              <a:rPr lang="mr-IN" dirty="0"/>
              <a:t>–</a:t>
            </a:r>
            <a:r>
              <a:rPr lang="en-US" dirty="0"/>
              <a:t> Does money have to be spent to make it work</a:t>
            </a:r>
            <a:r>
              <a:rPr lang="en-US" dirty="0" smtClean="0"/>
              <a:t>?</a:t>
            </a:r>
          </a:p>
          <a:p>
            <a:r>
              <a:rPr lang="en-US" dirty="0" smtClean="0"/>
              <a:t>Sustainability </a:t>
            </a:r>
            <a:r>
              <a:rPr lang="mr-IN" dirty="0" smtClean="0"/>
              <a:t>–</a:t>
            </a:r>
            <a:r>
              <a:rPr lang="en-US" dirty="0" smtClean="0"/>
              <a:t> Does it mitigate environmental impact?  Is the Net Energy Ratio </a:t>
            </a:r>
            <a:r>
              <a:rPr lang="en-US" dirty="0" err="1" smtClean="0"/>
              <a:t>favourable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1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533400" y="1760538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en-US" sz="11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en-US" sz="600"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alt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1095375" y="4000500"/>
          <a:ext cx="14954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S ChemDraw Drawing" r:id="rId4" imgW="1496259" imgH="339631" progId="ChemDraw.Document.6.0">
                  <p:embed/>
                </p:oleObj>
              </mc:Choice>
              <mc:Fallback>
                <p:oleObj name="CS ChemDraw Drawing" r:id="rId4" imgW="1496259" imgH="33963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4000500"/>
                        <a:ext cx="14954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5257800" y="644207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4171950" y="139065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63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899163"/>
            <a:ext cx="2738437" cy="15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97780"/>
              </p:ext>
            </p:extLst>
          </p:nvPr>
        </p:nvGraphicFramePr>
        <p:xfrm>
          <a:off x="942975" y="2373505"/>
          <a:ext cx="1371600" cy="55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S ChemDraw Drawing" r:id="rId7" imgW="1426029" imgH="618237" progId="ChemDraw.Document.6.0">
                  <p:embed/>
                </p:oleObj>
              </mc:Choice>
              <mc:Fallback>
                <p:oleObj name="CS ChemDraw Drawing" r:id="rId7" imgW="1426029" imgH="61823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373505"/>
                        <a:ext cx="1371600" cy="55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86827"/>
            <a:ext cx="2743200" cy="17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25503"/>
              </p:ext>
            </p:extLst>
          </p:nvPr>
        </p:nvGraphicFramePr>
        <p:xfrm>
          <a:off x="1571625" y="4605961"/>
          <a:ext cx="209550" cy="37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S ChemDraw Drawing" r:id="rId10" imgW="208584" imgH="447514" progId="ChemDraw.Document.6.0">
                  <p:embed/>
                </p:oleObj>
              </mc:Choice>
              <mc:Fallback>
                <p:oleObj name="CS ChemDraw Drawing" r:id="rId10" imgW="208584" imgH="44751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605961"/>
                        <a:ext cx="209550" cy="37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61577"/>
            <a:ext cx="2743200" cy="16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50386"/>
              </p:ext>
            </p:extLst>
          </p:nvPr>
        </p:nvGraphicFramePr>
        <p:xfrm>
          <a:off x="342900" y="6309265"/>
          <a:ext cx="27051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S ChemDraw Drawing" r:id="rId13" imgW="2779369" imgH="337815" progId="ChemDraw.Document.6.0">
                  <p:embed/>
                </p:oleObj>
              </mc:Choice>
              <mc:Fallback>
                <p:oleObj name="CS ChemDraw Drawing" r:id="rId13" imgW="2779369" imgH="33781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6309265"/>
                        <a:ext cx="27051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85" y="4616450"/>
            <a:ext cx="27717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88" y="5505450"/>
            <a:ext cx="609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21060"/>
              </p:ext>
            </p:extLst>
          </p:nvPr>
        </p:nvGraphicFramePr>
        <p:xfrm>
          <a:off x="4866760" y="6424815"/>
          <a:ext cx="1190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S ChemDraw Drawing" r:id="rId17" imgW="1188299" imgH="339631" progId="ChemDraw.Document.6.0">
                  <p:embed/>
                </p:oleObj>
              </mc:Choice>
              <mc:Fallback>
                <p:oleObj name="CS ChemDraw Drawing" r:id="rId17" imgW="1188299" imgH="33963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760" y="6424815"/>
                        <a:ext cx="1190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1883"/>
              </p:ext>
            </p:extLst>
          </p:nvPr>
        </p:nvGraphicFramePr>
        <p:xfrm>
          <a:off x="4409560" y="3987800"/>
          <a:ext cx="20510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S ChemDraw Drawing" r:id="rId19" imgW="2349610" imgH="630691" progId="ChemDraw.Document.6.0">
                  <p:embed/>
                </p:oleObj>
              </mc:Choice>
              <mc:Fallback>
                <p:oleObj name="CS ChemDraw Drawing" r:id="rId19" imgW="2349610" imgH="6306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560" y="3987800"/>
                        <a:ext cx="20510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8" name="Picture 4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86" y="1653511"/>
            <a:ext cx="2354373" cy="229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Rectangle 2"/>
          <p:cNvSpPr txBox="1">
            <a:spLocks/>
          </p:cNvSpPr>
          <p:nvPr/>
        </p:nvSpPr>
        <p:spPr bwMode="auto">
          <a:xfrm>
            <a:off x="6784305" y="3271438"/>
            <a:ext cx="2359695" cy="11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Font typeface="Wingdings" charset="0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Biofuels</a:t>
            </a:r>
            <a:endParaRPr lang="en-US" sz="2000" dirty="0">
              <a:solidFill>
                <a:srgbClr val="0033CC"/>
              </a:solidFill>
            </a:endParaRPr>
          </a:p>
          <a:p>
            <a:pPr algn="just">
              <a:lnSpc>
                <a:spcPct val="150000"/>
              </a:lnSpc>
              <a:buFont typeface="Wingdings" charset="0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Valuable </a:t>
            </a:r>
            <a:r>
              <a:rPr lang="en-US" sz="2000" dirty="0">
                <a:solidFill>
                  <a:srgbClr val="0033CC"/>
                </a:solidFill>
              </a:rPr>
              <a:t>Wax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0568" y="931436"/>
            <a:ext cx="586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CSIR - Institute of Himalayan </a:t>
            </a:r>
            <a:r>
              <a:rPr lang="en-US" sz="2400" b="1" dirty="0" err="1">
                <a:solidFill>
                  <a:srgbClr val="008000"/>
                </a:solidFill>
              </a:rPr>
              <a:t>Bioresource</a:t>
            </a:r>
            <a:r>
              <a:rPr lang="en-US" sz="2400" b="1" dirty="0">
                <a:solidFill>
                  <a:srgbClr val="008000"/>
                </a:solidFill>
              </a:rPr>
              <a:t> Technology, </a:t>
            </a:r>
            <a:r>
              <a:rPr lang="en-US" sz="2400" b="1" dirty="0" err="1">
                <a:solidFill>
                  <a:srgbClr val="008000"/>
                </a:solidFill>
              </a:rPr>
              <a:t>Palampur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1090613" y="714375"/>
            <a:ext cx="7029450" cy="63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1333312" y="214313"/>
            <a:ext cx="68053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Beyond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Jatropha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: 100+ regional alternatives e.g.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sapium</a:t>
            </a:r>
            <a:endParaRPr lang="en-US" sz="2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27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2"/>
          <p:cNvGrpSpPr>
            <a:grpSpLocks/>
          </p:cNvGrpSpPr>
          <p:nvPr/>
        </p:nvGrpSpPr>
        <p:grpSpPr bwMode="auto">
          <a:xfrm>
            <a:off x="1066800" y="1143000"/>
            <a:ext cx="7239000" cy="4953000"/>
            <a:chOff x="304800" y="917640"/>
            <a:chExt cx="8533744" cy="5826903"/>
          </a:xfrm>
        </p:grpSpPr>
        <p:grpSp>
          <p:nvGrpSpPr>
            <p:cNvPr id="13323" name="Group 14"/>
            <p:cNvGrpSpPr>
              <a:grpSpLocks/>
            </p:cNvGrpSpPr>
            <p:nvPr/>
          </p:nvGrpSpPr>
          <p:grpSpPr bwMode="auto">
            <a:xfrm>
              <a:off x="495301" y="1070040"/>
              <a:ext cx="8153399" cy="3581399"/>
              <a:chOff x="457200" y="-152399"/>
              <a:chExt cx="7467597" cy="3818125"/>
            </a:xfrm>
          </p:grpSpPr>
          <p:sp>
            <p:nvSpPr>
              <p:cNvPr id="24" name="Curved Down Arrow 23"/>
              <p:cNvSpPr/>
              <p:nvPr/>
            </p:nvSpPr>
            <p:spPr>
              <a:xfrm>
                <a:off x="766077" y="300361"/>
                <a:ext cx="7085776" cy="1146841"/>
              </a:xfrm>
              <a:prstGeom prst="curvedDownArrow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rved Down Arrow 24"/>
              <p:cNvSpPr/>
              <p:nvPr/>
            </p:nvSpPr>
            <p:spPr>
              <a:xfrm flipV="1">
                <a:off x="766077" y="2052479"/>
                <a:ext cx="7085776" cy="1067199"/>
              </a:xfrm>
              <a:prstGeom prst="curvedDownArrow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Picture 4" descr="http://www.kaluyala.com/community/wp-content/uploads/jatropha_lifecycle.jpe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3FFFD"/>
                  </a:clrFrom>
                  <a:clrTo>
                    <a:srgbClr val="F3FFFD">
                      <a:alpha val="0"/>
                    </a:srgbClr>
                  </a:clrTo>
                </a:clrChange>
              </a:blip>
              <a:srcRect l="68000" t="39729" r="1333" b="18736"/>
              <a:stretch>
                <a:fillRect/>
              </a:stretch>
            </p:blipFill>
            <p:spPr bwMode="auto">
              <a:xfrm>
                <a:off x="3809999" y="-152399"/>
                <a:ext cx="838200" cy="838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7" name="Picture 4" descr="http://www.kaluyala.com/community/wp-content/uploads/jatropha_lifecycle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667" t="28894" r="77333" b="45824"/>
              <a:stretch>
                <a:fillRect/>
              </a:stretch>
            </p:blipFill>
            <p:spPr bwMode="auto">
              <a:xfrm>
                <a:off x="6324598" y="228600"/>
                <a:ext cx="901337" cy="84124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8" name="Picture 4" descr="http://www.kaluyala.com/community/wp-content/uploads/jatropha_lifecycle.jpe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4667" t="1806" r="16000" b="60271"/>
              <a:stretch>
                <a:fillRect/>
              </a:stretch>
            </p:blipFill>
            <p:spPr bwMode="auto">
              <a:xfrm>
                <a:off x="2590799" y="0"/>
                <a:ext cx="878114" cy="838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9" name="Picture 4" descr="http://www.kaluyala.com/community/wp-content/uploads/jatropha_lifecycle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000" t="1806" r="49333" b="62077"/>
              <a:stretch>
                <a:fillRect/>
              </a:stretch>
            </p:blipFill>
            <p:spPr bwMode="auto">
              <a:xfrm>
                <a:off x="1371600" y="381000"/>
                <a:ext cx="838200" cy="838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0" name="Picture 4" descr="http://www.kaluyala.com/community/wp-content/uploads/jatropha_lifecycle.jpe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667" t="52370" r="44000" b="18736"/>
              <a:stretch>
                <a:fillRect/>
              </a:stretch>
            </p:blipFill>
            <p:spPr bwMode="auto">
              <a:xfrm>
                <a:off x="5029199" y="0"/>
                <a:ext cx="838200" cy="838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3349" name="Picture 4" descr="http://www.kaluyala.com/community/wp-content/uploads/jatropha_lifecycle.jpe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7" t="63206" r="67999" b="6094"/>
              <a:stretch>
                <a:fillRect/>
              </a:stretch>
            </p:blipFill>
            <p:spPr bwMode="auto">
              <a:xfrm>
                <a:off x="7391398" y="1447800"/>
                <a:ext cx="533399" cy="566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8" descr="http://making-biodiesel-books.com/wp-content/uploads/2013/02/algaebiofactory-300x22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47999" y="2635878"/>
                <a:ext cx="1371600" cy="10298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11" descr="http://www.microscopy-uk.org.uk/mag/imagsmall/volvox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190999" y="2666998"/>
                <a:ext cx="1170385" cy="99872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Picture 13" descr="http://images.fastcompany.com/upload/algae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95400" y="2133599"/>
                <a:ext cx="1533524" cy="10223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353" name="Picture 6" descr="http://www.clker.com/cliparts/3/b/1/2/11971486551534036964ivak_Decorative_Sun.svg.med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295399"/>
                <a:ext cx="914400" cy="91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5" descr="http://oilgae.com/includes/site_img/origin_oil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11019" r="17091" b="5234"/>
              <a:stretch>
                <a:fillRect/>
              </a:stretch>
            </p:blipFill>
            <p:spPr bwMode="auto">
              <a:xfrm>
                <a:off x="5562600" y="2133600"/>
                <a:ext cx="1932627" cy="12884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cxnSp>
          <p:nvCxnSpPr>
            <p:cNvPr id="6" name="Straight Arrow Connector 5"/>
            <p:cNvCxnSpPr/>
            <p:nvPr/>
          </p:nvCxnSpPr>
          <p:spPr bwMode="auto">
            <a:xfrm>
              <a:off x="1450118" y="2439732"/>
              <a:ext cx="655002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1450118" y="3127008"/>
              <a:ext cx="655002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 bwMode="auto">
            <a:xfrm>
              <a:off x="1343273" y="2499979"/>
              <a:ext cx="6505849" cy="7484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Plant based oil production requires 6 months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0" y="917640"/>
              <a:ext cx="8533744" cy="373145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328" name="Group 28"/>
            <p:cNvGrpSpPr>
              <a:grpSpLocks/>
            </p:cNvGrpSpPr>
            <p:nvPr/>
          </p:nvGrpSpPr>
          <p:grpSpPr bwMode="auto">
            <a:xfrm>
              <a:off x="814388" y="5032440"/>
              <a:ext cx="7515224" cy="1219627"/>
              <a:chOff x="838199" y="4572923"/>
              <a:chExt cx="7516586" cy="1219200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1290611" y="4947695"/>
                <a:ext cx="6401468" cy="537679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333" name="Picture 26" descr="grm-isa1.jpg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00" t="2838" r="3200" b="5460"/>
              <a:stretch>
                <a:fillRect/>
              </a:stretch>
            </p:blipFill>
            <p:spPr bwMode="auto">
              <a:xfrm rot="2762361">
                <a:off x="4767536" y="4536731"/>
                <a:ext cx="662494" cy="129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34" name="Group 24"/>
              <p:cNvGrpSpPr>
                <a:grpSpLocks/>
              </p:cNvGrpSpPr>
              <p:nvPr/>
            </p:nvGrpSpPr>
            <p:grpSpPr bwMode="auto">
              <a:xfrm>
                <a:off x="838199" y="4572923"/>
                <a:ext cx="1676401" cy="1219200"/>
                <a:chOff x="838199" y="4648200"/>
                <a:chExt cx="1676401" cy="1219200"/>
              </a:xfrm>
            </p:grpSpPr>
            <p:pic>
              <p:nvPicPr>
                <p:cNvPr id="13340" name="Picture 37" descr="Lignocellulose is a complex of carbohydrate polymers (cellulose and hemicellolose) tightly bound to lignin, and is a major constituent of a wide variety of materials including waste materials from agriculture, forestry, wood-based industries, and municipal solid waste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880" b="9091"/>
                <a:stretch>
                  <a:fillRect/>
                </a:stretch>
              </p:blipFill>
              <p:spPr bwMode="auto">
                <a:xfrm>
                  <a:off x="838199" y="4648200"/>
                  <a:ext cx="1676401" cy="585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1" name="Picture 39" descr="http://krisdedecker.typepad.com/photos/uncategorized/2008/04/04/algae1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537" t="9441" r="10770" b="24484"/>
                <a:stretch>
                  <a:fillRect/>
                </a:stretch>
              </p:blipFill>
              <p:spPr bwMode="auto">
                <a:xfrm>
                  <a:off x="1338852" y="5257800"/>
                  <a:ext cx="675094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335" name="Group 27"/>
              <p:cNvGrpSpPr>
                <a:grpSpLocks/>
              </p:cNvGrpSpPr>
              <p:nvPr/>
            </p:nvGrpSpPr>
            <p:grpSpPr bwMode="auto">
              <a:xfrm>
                <a:off x="2752275" y="4839623"/>
                <a:ext cx="1463040" cy="685800"/>
                <a:chOff x="2752275" y="4839623"/>
                <a:chExt cx="1463040" cy="685800"/>
              </a:xfrm>
            </p:grpSpPr>
            <p:pic>
              <p:nvPicPr>
                <p:cNvPr id="13338" name="Picture 17" descr="http://www.ijbs.com/v05/p0578/ijbsv05p0578g01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clrChange>
                    <a:clrFrom>
                      <a:srgbClr val="FFFFF6"/>
                    </a:clrFrom>
                    <a:clrTo>
                      <a:srgbClr val="FFFF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339" t="62468" r="37379" b="30363"/>
                <a:stretch>
                  <a:fillRect/>
                </a:stretch>
              </p:blipFill>
              <p:spPr bwMode="auto">
                <a:xfrm>
                  <a:off x="3140895" y="4839623"/>
                  <a:ext cx="6858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9" name="Picture 17" descr="http://www.ijbs.com/v05/p0578/ijbsv05p0578g01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E3D9E2"/>
                    </a:clrFrom>
                    <a:clrTo>
                      <a:srgbClr val="E3D9E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485" t="70660" r="33981" b="27290"/>
                <a:stretch>
                  <a:fillRect/>
                </a:stretch>
              </p:blipFill>
              <p:spPr bwMode="auto">
                <a:xfrm>
                  <a:off x="2752275" y="5373023"/>
                  <a:ext cx="146304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336" name="Picture 4" descr="http://www.kaluyala.com/community/wp-content/uploads/jatropha_lifecycle.jpeg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7" t="63206" r="67999" b="6094"/>
              <a:stretch>
                <a:fillRect/>
              </a:stretch>
            </p:blipFill>
            <p:spPr bwMode="auto">
              <a:xfrm>
                <a:off x="7772400" y="4916723"/>
                <a:ext cx="582385" cy="53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5" descr="http://oilgae.com/includes/site_img/origin_oil.jp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t="11019" r="17091" b="5234"/>
              <a:stretch>
                <a:fillRect/>
              </a:stretch>
            </p:blipFill>
            <p:spPr bwMode="auto">
              <a:xfrm>
                <a:off x="5982250" y="4737946"/>
                <a:ext cx="1552475" cy="8891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1371518" y="6402773"/>
              <a:ext cx="655002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04800" y="4878814"/>
              <a:ext cx="8533744" cy="183211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42073" y="6304294"/>
              <a:ext cx="8094584" cy="440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yeast based oil production requires 80 hours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Oleaginous Yeast Lipids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0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8616" y="4326913"/>
            <a:ext cx="37905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Tuning </a:t>
            </a:r>
            <a:r>
              <a:rPr lang="en-US" sz="20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the carbon flux to improve the lipid production by genetic </a:t>
            </a:r>
            <a:r>
              <a:rPr lang="en-US" sz="2000" b="1" dirty="0" smtClean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engineering </a:t>
            </a:r>
            <a:r>
              <a:rPr lang="en-US" sz="20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in oleaginous yeast </a:t>
            </a:r>
            <a:r>
              <a:rPr lang="en-US" sz="2000" b="1" i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Rhodotorula</a:t>
            </a:r>
            <a:r>
              <a:rPr lang="en-US" sz="2000" b="1" i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sp. </a:t>
            </a:r>
            <a:r>
              <a:rPr lang="en-US" sz="2000" b="1" dirty="0" smtClean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RMIIPL32</a:t>
            </a:r>
          </a:p>
          <a:p>
            <a:pPr eaLnBrk="1" hangingPunct="1"/>
            <a:endParaRPr lang="en-US" sz="20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Using C5 sugars </a:t>
            </a:r>
            <a:r>
              <a:rPr lang="mr-IN" sz="2000" b="1" dirty="0" smtClean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–</a:t>
            </a:r>
            <a:r>
              <a:rPr lang="en-US" sz="2000" b="1" dirty="0" smtClean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by product of biomass-based (2G) ethanol units</a:t>
            </a:r>
            <a:endParaRPr lang="en-US" sz="20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810" y="274638"/>
            <a:ext cx="6711034" cy="896059"/>
          </a:xfrm>
        </p:spPr>
        <p:txBody>
          <a:bodyPr/>
          <a:lstStyle/>
          <a:p>
            <a:r>
              <a:rPr lang="en-US" sz="3200" dirty="0"/>
              <a:t>Carbon economies for oil production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from </a:t>
            </a:r>
            <a:r>
              <a:rPr lang="en-US" sz="3200" dirty="0"/>
              <a:t>oleaginous yeasts</a:t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1961" y="1238302"/>
            <a:ext cx="8359157" cy="3154710"/>
            <a:chOff x="423875" y="1194535"/>
            <a:chExt cx="8001000" cy="274712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3875" y="1194535"/>
              <a:ext cx="8001000" cy="274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onstanti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indent="539750" algn="just">
                <a:lnSpc>
                  <a:spcPts val="2160"/>
                </a:lnSpc>
                <a:buFont typeface="Wingdings" pitchFamily="2" charset="2"/>
                <a:buChar char="q"/>
                <a:defRPr/>
              </a:pPr>
              <a:endParaRPr lang="en-IN" sz="2400" dirty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717550" indent="-628650" algn="just">
                <a:lnSpc>
                  <a:spcPts val="2160"/>
                </a:lnSpc>
                <a:buFont typeface="Wingdings" pitchFamily="2" charset="2"/>
                <a:buChar char="q"/>
                <a:defRPr/>
              </a:pPr>
              <a:r>
                <a:rPr lang="en-I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Maximum theoretical conversion  </a:t>
              </a:r>
            </a:p>
            <a:p>
              <a:pPr marL="717550" indent="-628650" algn="just">
                <a:lnSpc>
                  <a:spcPts val="2160"/>
                </a:lnSpc>
                <a:defRPr/>
              </a:pPr>
              <a:r>
                <a:rPr lang="en-I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	100 g glucose      </a:t>
              </a:r>
              <a:r>
                <a:rPr lang="en-IN" sz="24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  33 </a:t>
              </a:r>
              <a:r>
                <a:rPr lang="en-I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g Tri- Acyl Glycerol (TAG) </a:t>
              </a:r>
              <a:endParaRPr lang="en-IN" sz="2400" dirty="0" smtClean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717550" indent="-628650" algn="just">
                <a:lnSpc>
                  <a:spcPts val="2160"/>
                </a:lnSpc>
                <a:defRPr/>
              </a:pPr>
              <a:r>
                <a:rPr lang="en-IN" sz="2400" i="1" dirty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IN" sz="2400" i="1" dirty="0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      (</a:t>
              </a:r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Ratledge, 2014.)</a:t>
              </a:r>
              <a:endParaRPr lang="en-IN" sz="24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717550" indent="-628650" algn="just">
                <a:lnSpc>
                  <a:spcPts val="2160"/>
                </a:lnSpc>
                <a:buFont typeface="Wingdings" pitchFamily="2" charset="2"/>
                <a:buChar char="q"/>
                <a:defRPr/>
              </a:pPr>
              <a:endParaRPr lang="en-IN" sz="2400" dirty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717550" indent="-628650" algn="just">
                <a:lnSpc>
                  <a:spcPts val="2160"/>
                </a:lnSpc>
                <a:buFont typeface="Wingdings" pitchFamily="2" charset="2"/>
                <a:buChar char="q"/>
                <a:defRPr/>
              </a:pPr>
              <a:r>
                <a:rPr lang="en-I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Highest practical conversion</a:t>
              </a:r>
            </a:p>
            <a:p>
              <a:pPr marL="717550" indent="-628650" algn="just">
                <a:lnSpc>
                  <a:spcPts val="2160"/>
                </a:lnSpc>
                <a:defRPr/>
              </a:pPr>
              <a:r>
                <a:rPr lang="en-I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  <a:r>
                <a:rPr lang="en-IN" sz="24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100 </a:t>
              </a:r>
              <a:r>
                <a:rPr lang="en-IN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g glucose             17-20g TAG</a:t>
              </a:r>
            </a:p>
            <a:p>
              <a:pPr marL="717550" indent="-628650" algn="just">
                <a:lnSpc>
                  <a:spcPts val="2160"/>
                </a:lnSpc>
                <a:buFont typeface="Wingdings" pitchFamily="2" charset="2"/>
                <a:buChar char="q"/>
                <a:defRPr/>
              </a:pPr>
              <a:endParaRPr lang="en-IN" sz="2400" dirty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717550" indent="-628650" algn="just">
                <a:lnSpc>
                  <a:spcPts val="2160"/>
                </a:lnSpc>
                <a:buFont typeface="Wingdings" pitchFamily="2" charset="2"/>
                <a:buChar char="q"/>
                <a:defRPr/>
              </a:pP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Most microbes are not able to obtain maximum theoretical yield due to diversion of flux towards other metabolites.</a:t>
              </a:r>
            </a:p>
            <a:p>
              <a:pPr indent="539750" algn="just">
                <a:lnSpc>
                  <a:spcPts val="2160"/>
                </a:lnSpc>
                <a:buFont typeface="Wingdings" pitchFamily="2" charset="2"/>
                <a:buChar char="q"/>
                <a:defRPr/>
              </a:pPr>
              <a:endParaRPr lang="en-IN" sz="24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54348" y="2802062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932940" y="1860251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047940" y="4342548"/>
            <a:ext cx="4902562" cy="224676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4488" indent="-344488" algn="just">
              <a:buFont typeface="Wingdings" charset="0"/>
              <a:buChar char="q"/>
            </a:pPr>
            <a:r>
              <a:rPr lang="en-US" sz="2000" b="1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Biomass </a:t>
            </a:r>
            <a:r>
              <a:rPr lang="en-US" sz="2000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yield 0.268 g/g of  xylose consumed</a:t>
            </a:r>
          </a:p>
          <a:p>
            <a:pPr marL="344488" indent="-344488" algn="just">
              <a:buFont typeface="Wingdings" charset="0"/>
              <a:buChar char="q"/>
            </a:pPr>
            <a:endParaRPr lang="en-US" sz="2000" b="1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344488" indent="-344488" algn="just">
              <a:buFont typeface="Wingdings" charset="0"/>
              <a:buChar char="q"/>
            </a:pPr>
            <a:r>
              <a:rPr lang="en-US" sz="2000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Lipid  yield 0.17 g/g of xylose consumed</a:t>
            </a:r>
          </a:p>
          <a:p>
            <a:pPr marL="344488" indent="-344488" algn="just">
              <a:buFont typeface="Wingdings" charset="0"/>
              <a:buChar char="q"/>
            </a:pPr>
            <a:endParaRPr lang="en-US" sz="2000" b="1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marL="344488" indent="-344488" algn="just">
              <a:buFont typeface="Wingdings" charset="0"/>
              <a:buChar char="q"/>
            </a:pPr>
            <a:r>
              <a:rPr lang="en-US" sz="2000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Fat coefficient of 17.54% w/w on consumed sugar basis</a:t>
            </a:r>
          </a:p>
        </p:txBody>
      </p:sp>
    </p:spTree>
    <p:extLst>
      <p:ext uri="{BB962C8B-B14F-4D97-AF65-F5344CB8AC3E}">
        <p14:creationId xmlns:p14="http://schemas.microsoft.com/office/powerpoint/2010/main" val="151303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27201"/>
              </p:ext>
            </p:extLst>
          </p:nvPr>
        </p:nvGraphicFramePr>
        <p:xfrm>
          <a:off x="762000" y="762002"/>
          <a:ext cx="8228193" cy="5349430"/>
        </p:xfrm>
        <a:graphic>
          <a:graphicData uri="http://schemas.openxmlformats.org/drawingml/2006/table">
            <a:tbl>
              <a:tblPr/>
              <a:tblGrid>
                <a:gridCol w="851961"/>
                <a:gridCol w="4163808"/>
                <a:gridCol w="1546215"/>
                <a:gridCol w="1666209"/>
              </a:tblGrid>
              <a:tr h="4178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0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Fatty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Short-hand designation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%(w/w)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Capric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C10:0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4.76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Lauric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C12:0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6.31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Myristic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C14:0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5.76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Palmitic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C16:0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19.75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Stearic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C18:0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2.76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2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Oleic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C18:1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48.69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Linoleic Acid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C18:2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4.74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 Saturated fat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40.88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 Mono unsaturated fat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48.92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Polyunsaturated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4.99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728" y="274638"/>
            <a:ext cx="6607942" cy="757162"/>
          </a:xfrm>
        </p:spPr>
        <p:txBody>
          <a:bodyPr/>
          <a:lstStyle/>
          <a:p>
            <a:r>
              <a:rPr lang="en-US" sz="2800" dirty="0"/>
              <a:t>Fatty acid composition of SCO from RMIIPL32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Footer Placeholder 31"/>
          <p:cNvSpPr>
            <a:spLocks noGrp="1"/>
          </p:cNvSpPr>
          <p:nvPr>
            <p:ph type="ftr" sz="quarter" idx="11"/>
          </p:nvPr>
        </p:nvSpPr>
        <p:spPr bwMode="auto">
          <a:xfrm>
            <a:off x="0" y="6309856"/>
            <a:ext cx="9144000" cy="548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i="1" dirty="0" smtClean="0">
                <a:solidFill>
                  <a:srgbClr val="008000"/>
                </a:solidFill>
              </a:rPr>
              <a:t>Microbial Lipids could Alter India’s Lipid Supply Chain for Biofuels</a:t>
            </a:r>
            <a:endParaRPr lang="en-US" sz="20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5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001"/>
          </a:xfrm>
        </p:spPr>
        <p:txBody>
          <a:bodyPr/>
          <a:lstStyle/>
          <a:p>
            <a:r>
              <a:rPr lang="en-US" dirty="0" smtClean="0"/>
              <a:t>Biofuels have taken much longer than anticipated to fulfill their promise</a:t>
            </a:r>
          </a:p>
          <a:p>
            <a:r>
              <a:rPr lang="en-US" dirty="0" smtClean="0"/>
              <a:t>Scalability has been the primary constraint</a:t>
            </a:r>
          </a:p>
          <a:p>
            <a:r>
              <a:rPr lang="en-US" dirty="0" smtClean="0"/>
              <a:t>Increased focus on deployment, coupled with rigorous reality checks, helps enhance chances of </a:t>
            </a:r>
            <a:r>
              <a:rPr lang="en-US" dirty="0" err="1" smtClean="0"/>
              <a:t>successfu</a:t>
            </a:r>
            <a:r>
              <a:rPr lang="en-US" dirty="0" smtClean="0"/>
              <a:t> projects</a:t>
            </a:r>
          </a:p>
          <a:p>
            <a:r>
              <a:rPr lang="en-US" dirty="0" smtClean="0"/>
              <a:t>A concerted effort along the value chain, supported by conducive policies (e.g. SATAT for bio-CNG), is making a visible difference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31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Thank You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UNADJUSTEDNONRAW_thumb_15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96752"/>
            <a:ext cx="2520280" cy="1890210"/>
          </a:xfrm>
          <a:prstGeom prst="rect">
            <a:avLst/>
          </a:prstGeom>
        </p:spPr>
      </p:pic>
      <p:pic>
        <p:nvPicPr>
          <p:cNvPr id="7" name="Picture 6" descr="UNADJUSTEDNONRAW_thumb_14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2875756" cy="3834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085184"/>
            <a:ext cx="333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Environment Day, 2017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90+ butterfly and moth species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2129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Great Backyard Bird Count, 2018</a:t>
            </a:r>
            <a:endParaRPr lang="en-US" dirty="0"/>
          </a:p>
          <a:p>
            <a:pPr algn="ctr"/>
            <a:r>
              <a:rPr lang="en-US" dirty="0" smtClean="0"/>
              <a:t>	</a:t>
            </a:r>
            <a:r>
              <a:rPr lang="en-US" dirty="0" smtClean="0">
                <a:solidFill>
                  <a:srgbClr val="3366FF"/>
                </a:solidFill>
              </a:rPr>
              <a:t>64 bird species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0" name="Picture 9" descr="UNADJUSTEDNONRAW_thumb_158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7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64596" y="1157946"/>
            <a:ext cx="8624950" cy="9148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>
                <a:latin typeface="Calibri" charset="0"/>
              </a:rPr>
              <a:t>Meeting </a:t>
            </a:r>
            <a:r>
              <a:rPr lang="en-US" sz="2800" i="1" dirty="0">
                <a:latin typeface="Calibri" charset="0"/>
              </a:rPr>
              <a:t>the needs of the present without compromising the ability of future generations to meet their </a:t>
            </a:r>
            <a:r>
              <a:rPr lang="en-US" sz="2800" i="1" dirty="0" smtClean="0">
                <a:latin typeface="Calibri" charset="0"/>
              </a:rPr>
              <a:t>needs</a:t>
            </a:r>
            <a:endParaRPr lang="en-US" sz="2800" i="1" dirty="0">
              <a:latin typeface="Calibri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5"/>
          </a:xfrm>
        </p:spPr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97630"/>
            <a:ext cx="80645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8007" y="648866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Living Planet index, WWF/ZSL</a:t>
            </a:r>
          </a:p>
        </p:txBody>
      </p:sp>
    </p:spTree>
    <p:extLst>
      <p:ext uri="{BB962C8B-B14F-4D97-AF65-F5344CB8AC3E}">
        <p14:creationId xmlns:p14="http://schemas.microsoft.com/office/powerpoint/2010/main" val="320686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087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Energy Production, Distribution, Utilization</a:t>
            </a:r>
          </a:p>
          <a:p>
            <a:pPr marL="457200" lvl="1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Greenhouse </a:t>
            </a:r>
            <a:r>
              <a:rPr lang="en-US" dirty="0" smtClean="0"/>
              <a:t>gases (CO2, CH4)</a:t>
            </a:r>
          </a:p>
          <a:p>
            <a:pPr lvl="1"/>
            <a:r>
              <a:rPr lang="en-US" dirty="0" smtClean="0"/>
              <a:t>Air quality issues (</a:t>
            </a:r>
            <a:r>
              <a:rPr lang="en-US" dirty="0" err="1" smtClean="0"/>
              <a:t>NOx</a:t>
            </a:r>
            <a:r>
              <a:rPr lang="en-US" dirty="0" smtClean="0"/>
              <a:t>, </a:t>
            </a:r>
            <a:r>
              <a:rPr lang="en-US" dirty="0" err="1" smtClean="0"/>
              <a:t>SOx</a:t>
            </a:r>
            <a:r>
              <a:rPr lang="en-US" dirty="0" smtClean="0"/>
              <a:t>, PM, HC)</a:t>
            </a:r>
          </a:p>
          <a:p>
            <a:pPr lvl="1"/>
            <a:r>
              <a:rPr lang="en-US" dirty="0" smtClean="0"/>
              <a:t>Flora / fauna</a:t>
            </a:r>
            <a:endParaRPr lang="en-US" dirty="0" smtClean="0"/>
          </a:p>
          <a:p>
            <a:pPr lvl="1"/>
            <a:r>
              <a:rPr lang="en-US" dirty="0"/>
              <a:t>Soil health</a:t>
            </a:r>
          </a:p>
          <a:p>
            <a:pPr lvl="1"/>
            <a:r>
              <a:rPr lang="en-US" dirty="0" smtClean="0"/>
              <a:t>Aquatic </a:t>
            </a:r>
            <a:r>
              <a:rPr lang="en-US" dirty="0" smtClean="0"/>
              <a:t>ecosystem </a:t>
            </a:r>
            <a:r>
              <a:rPr lang="en-US" dirty="0" smtClean="0"/>
              <a:t>impact</a:t>
            </a:r>
            <a:endParaRPr lang="en-US" dirty="0" smtClean="0"/>
          </a:p>
          <a:p>
            <a:pPr lvl="1"/>
            <a:r>
              <a:rPr lang="en-US" dirty="0" smtClean="0"/>
              <a:t>Community </a:t>
            </a: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6325566"/>
            <a:ext cx="90011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  <a:ea typeface="+mn-ea"/>
                <a:cs typeface="Arial" charset="0"/>
              </a:rPr>
              <a:t>Core issues understood, but not necessarily appreciated</a:t>
            </a:r>
            <a:endParaRPr lang="en-US" sz="2400" i="1" dirty="0">
              <a:solidFill>
                <a:srgbClr val="008000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1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324"/>
          </a:xfrm>
        </p:spPr>
        <p:txBody>
          <a:bodyPr/>
          <a:lstStyle/>
          <a:p>
            <a:r>
              <a:rPr lang="en-US" dirty="0" smtClean="0"/>
              <a:t>Primary Energy Mix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316095"/>
            <a:ext cx="8648700" cy="4424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8091" y="5396156"/>
            <a:ext cx="3403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Source: BP </a:t>
            </a:r>
            <a:r>
              <a:rPr lang="en-US" i="1" baseline="30000" dirty="0" smtClean="0"/>
              <a:t>Statistical </a:t>
            </a:r>
            <a:r>
              <a:rPr lang="en-US" i="1" baseline="30000" dirty="0"/>
              <a:t>review of world energy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18" y="5640379"/>
            <a:ext cx="90011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+mn-lt"/>
                <a:ea typeface="+mn-ea"/>
                <a:cs typeface="Arial" charset="0"/>
              </a:rPr>
              <a:t>India’s oil demand is projected to grow at 4% CAGR till 2030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  <a:ea typeface="+mn-ea"/>
                <a:cs typeface="Arial" charset="0"/>
              </a:rPr>
              <a:t>We have committed to reduce carbon intensity of GDP by 30-33%</a:t>
            </a:r>
            <a:endParaRPr lang="en-US" sz="24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" y="6325566"/>
            <a:ext cx="90011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  <a:ea typeface="+mn-ea"/>
                <a:cs typeface="Arial" charset="0"/>
              </a:rPr>
              <a:t>Our dependence on fossil fuels is not changing fast enough</a:t>
            </a:r>
            <a:endParaRPr lang="en-US" sz="2400" i="1" dirty="0">
              <a:solidFill>
                <a:srgbClr val="008000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3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is not going away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200260"/>
            <a:ext cx="8239385" cy="5223203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" y="6275388"/>
            <a:ext cx="911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1" dirty="0" smtClean="0">
                <a:solidFill>
                  <a:srgbClr val="FF0000"/>
                </a:solidFill>
              </a:rPr>
              <a:t>Yet players along the value chain struggle with margins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2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781004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India </a:t>
            </a:r>
            <a:r>
              <a:rPr lang="mr-IN" dirty="0">
                <a:latin typeface="Mangal" charset="0"/>
              </a:rPr>
              <a:t>–</a:t>
            </a:r>
            <a:r>
              <a:rPr lang="en-US" dirty="0">
                <a:latin typeface="Calibri" charset="0"/>
              </a:rPr>
              <a:t> Carbon Imports (</a:t>
            </a:r>
            <a:r>
              <a:rPr lang="en-US" dirty="0" err="1">
                <a:latin typeface="Calibri" charset="0"/>
              </a:rPr>
              <a:t>approx</a:t>
            </a:r>
            <a:r>
              <a:rPr lang="en-US" dirty="0">
                <a:latin typeface="Calibri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13037"/>
              </p:ext>
            </p:extLst>
          </p:nvPr>
        </p:nvGraphicFramePr>
        <p:xfrm>
          <a:off x="519113" y="1888335"/>
          <a:ext cx="82296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522263"/>
                <a:gridCol w="2592537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Commodity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Import</a:t>
                      </a:r>
                      <a:r>
                        <a:rPr lang="en-US" sz="1800" baseline="0" dirty="0" smtClean="0"/>
                        <a:t>, MMT/</a:t>
                      </a:r>
                      <a:r>
                        <a:rPr lang="en-US" sz="1800" baseline="0" dirty="0" err="1" smtClean="0"/>
                        <a:t>yr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% C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Imported C, MMT/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Crude Oil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220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85%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190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Coal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Natural Gas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77%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11.6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15389" name="TextBox 4"/>
          <p:cNvSpPr txBox="1">
            <a:spLocks noChangeArrowheads="1"/>
          </p:cNvSpPr>
          <p:nvPr/>
        </p:nvSpPr>
        <p:spPr bwMode="auto">
          <a:xfrm>
            <a:off x="681747" y="3410226"/>
            <a:ext cx="8064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1" dirty="0" smtClean="0">
                <a:solidFill>
                  <a:srgbClr val="3366FF"/>
                </a:solidFill>
              </a:rPr>
              <a:t>Demand Side Response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Reduce energy requirement (enhance efficiency)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Reduce carbon requirement (non-carbon energy e.g. solar, wind, geothermal)</a:t>
            </a:r>
          </a:p>
          <a:p>
            <a:pPr algn="ctr"/>
            <a:r>
              <a:rPr lang="en-US" i="1" dirty="0" smtClean="0">
                <a:solidFill>
                  <a:srgbClr val="3366FF"/>
                </a:solidFill>
              </a:rPr>
              <a:t>Supply </a:t>
            </a:r>
            <a:r>
              <a:rPr lang="en-US" i="1" dirty="0">
                <a:solidFill>
                  <a:srgbClr val="3366FF"/>
                </a:solidFill>
              </a:rPr>
              <a:t>Side </a:t>
            </a:r>
            <a:r>
              <a:rPr lang="en-US" i="1" dirty="0" smtClean="0">
                <a:solidFill>
                  <a:srgbClr val="3366FF"/>
                </a:solidFill>
              </a:rPr>
              <a:t>Response</a:t>
            </a:r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Find </a:t>
            </a:r>
            <a:r>
              <a:rPr lang="en-US" dirty="0">
                <a:solidFill>
                  <a:prstClr val="black"/>
                </a:solidFill>
              </a:rPr>
              <a:t>about </a:t>
            </a:r>
            <a:r>
              <a:rPr lang="en-US" dirty="0" smtClean="0">
                <a:solidFill>
                  <a:prstClr val="black"/>
                </a:solidFill>
              </a:rPr>
              <a:t>350 </a:t>
            </a:r>
            <a:r>
              <a:rPr lang="en-US" dirty="0">
                <a:solidFill>
                  <a:prstClr val="black"/>
                </a:solidFill>
              </a:rPr>
              <a:t>MMT of domestic carbon (on current basis) to </a:t>
            </a:r>
            <a:r>
              <a:rPr lang="en-US" dirty="0" smtClean="0">
                <a:solidFill>
                  <a:prstClr val="black"/>
                </a:solidFill>
              </a:rPr>
              <a:t>replace </a:t>
            </a:r>
            <a:r>
              <a:rPr lang="en-US" dirty="0">
                <a:solidFill>
                  <a:prstClr val="black"/>
                </a:solidFill>
              </a:rPr>
              <a:t>our </a:t>
            </a:r>
            <a:r>
              <a:rPr lang="en-US" dirty="0" smtClean="0">
                <a:solidFill>
                  <a:prstClr val="black"/>
                </a:solidFill>
              </a:rPr>
              <a:t>fuel carbon </a:t>
            </a:r>
            <a:r>
              <a:rPr lang="en-US" dirty="0">
                <a:solidFill>
                  <a:prstClr val="black"/>
                </a:solidFill>
              </a:rPr>
              <a:t>imports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6275388"/>
            <a:ext cx="911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1" dirty="0" smtClean="0">
                <a:solidFill>
                  <a:srgbClr val="008000"/>
                </a:solidFill>
              </a:rPr>
              <a:t>Need energy security solutions within our control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5"/>
    </mc:Choice>
    <mc:Fallback xmlns="">
      <p:transition xmlns:p14="http://schemas.microsoft.com/office/powerpoint/2010/main" spd="slow" advTm="456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379340"/>
            <a:ext cx="8688410" cy="4525963"/>
          </a:xfrm>
        </p:spPr>
        <p:txBody>
          <a:bodyPr/>
          <a:lstStyle/>
          <a:p>
            <a:r>
              <a:rPr lang="en-US" dirty="0" smtClean="0"/>
              <a:t>5-7 percent of the energy equivalent of crude processed in an oil refinery is consumed in refinery processes</a:t>
            </a:r>
          </a:p>
          <a:p>
            <a:r>
              <a:rPr lang="en-US" dirty="0" smtClean="0"/>
              <a:t>Crude oil and its products are moved across billions of barrel-km per year, creating their own massive resource footprints</a:t>
            </a:r>
          </a:p>
          <a:p>
            <a:r>
              <a:rPr lang="en-US" dirty="0" smtClean="0"/>
              <a:t>Increasing exploration of unconventional fuels (CBM, Shale, UCG, Tar Sands) linked to complex geodynamic processes and phenomena </a:t>
            </a:r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" y="6275388"/>
            <a:ext cx="911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1" dirty="0" smtClean="0">
                <a:solidFill>
                  <a:srgbClr val="008000"/>
                </a:solidFill>
              </a:rPr>
              <a:t>Why must we over-consume and move so much carbon around?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20763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Domestic Carbon Sources (estimates)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74634"/>
          </a:xfrm>
        </p:spPr>
        <p:txBody>
          <a:bodyPr/>
          <a:lstStyle/>
          <a:p>
            <a:r>
              <a:rPr lang="en-US" sz="2200" dirty="0">
                <a:latin typeface="Calibri" charset="0"/>
              </a:rPr>
              <a:t>India – Second most populous nation ~18% of World population</a:t>
            </a:r>
          </a:p>
          <a:p>
            <a:r>
              <a:rPr lang="en-US" sz="2200" dirty="0">
                <a:latin typeface="Calibri" charset="0"/>
              </a:rPr>
              <a:t>Population growth and rapid urbanization drive increased MSW</a:t>
            </a:r>
          </a:p>
          <a:p>
            <a:r>
              <a:rPr lang="en-US" sz="2200" dirty="0">
                <a:latin typeface="Calibri" charset="0"/>
              </a:rPr>
              <a:t>Land limitations in India constrain availability of landfill space and supply-demand economics of urban land </a:t>
            </a:r>
            <a:r>
              <a:rPr lang="en-US" sz="2200" dirty="0" smtClean="0">
                <a:latin typeface="Calibri" charset="0"/>
              </a:rPr>
              <a:t>planning</a:t>
            </a:r>
          </a:p>
          <a:p>
            <a:r>
              <a:rPr lang="en-US" sz="2200" dirty="0" smtClean="0">
                <a:latin typeface="Calibri" charset="0"/>
              </a:rPr>
              <a:t>Waste carbon </a:t>
            </a:r>
            <a:r>
              <a:rPr lang="en-US" sz="2200" dirty="0" smtClean="0">
                <a:latin typeface="Calibri" charset="0"/>
              </a:rPr>
              <a:t>sources </a:t>
            </a:r>
            <a:r>
              <a:rPr lang="en-US" sz="2200" dirty="0" smtClean="0">
                <a:latin typeface="Calibri" charset="0"/>
              </a:rPr>
              <a:t>abound </a:t>
            </a:r>
            <a:r>
              <a:rPr lang="mr-IN" sz="2200" dirty="0" smtClean="0">
                <a:latin typeface="Calibri" charset="0"/>
              </a:rPr>
              <a:t>–</a:t>
            </a:r>
            <a:r>
              <a:rPr lang="en-US" sz="2200" dirty="0" smtClean="0">
                <a:latin typeface="Calibri" charset="0"/>
              </a:rPr>
              <a:t> collection mechanisms are key</a:t>
            </a:r>
            <a:endParaRPr lang="en-US" sz="2200" dirty="0">
              <a:latin typeface="Calibri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624884"/>
              </p:ext>
            </p:extLst>
          </p:nvPr>
        </p:nvGraphicFramePr>
        <p:xfrm>
          <a:off x="590550" y="3224504"/>
          <a:ext cx="8229600" cy="276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960"/>
                <a:gridCol w="1978032"/>
                <a:gridCol w="1725208"/>
                <a:gridCol w="2057400"/>
              </a:tblGrid>
              <a:tr h="6400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Commodity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Scope, MMT/</a:t>
                      </a:r>
                      <a:r>
                        <a:rPr lang="en-US" sz="1800" baseline="0" dirty="0" err="1" smtClean="0"/>
                        <a:t>yr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% C, </a:t>
                      </a:r>
                      <a:r>
                        <a:rPr lang="en-US" sz="1800" dirty="0" err="1" smtClean="0"/>
                        <a:t>approx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Potential C, MT/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Agri</a:t>
                      </a:r>
                      <a:r>
                        <a:rPr lang="en-US" sz="1800" dirty="0" smtClean="0"/>
                        <a:t>-residue (surplus)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Forest residue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Bio-gas (sewage, animal husbandry, dairy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etc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360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MSW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UCO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85%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17448" name="TextBox 6"/>
          <p:cNvSpPr txBox="1">
            <a:spLocks noChangeArrowheads="1"/>
          </p:cNvSpPr>
          <p:nvPr/>
        </p:nvSpPr>
        <p:spPr bwMode="auto">
          <a:xfrm>
            <a:off x="611188" y="6051355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/>
              <a:t>~500 MMT of waste carbon </a:t>
            </a:r>
            <a:r>
              <a:rPr lang="en-US" dirty="0" smtClean="0">
                <a:solidFill>
                  <a:srgbClr val="FF0000"/>
                </a:solidFill>
              </a:rPr>
              <a:t>excluding CO/CO2 emissions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1" dirty="0" smtClean="0">
                <a:solidFill>
                  <a:srgbClr val="0000FF"/>
                </a:solidFill>
              </a:rPr>
              <a:t>ll </a:t>
            </a:r>
            <a:r>
              <a:rPr lang="en-US" i="1" dirty="0">
                <a:solidFill>
                  <a:srgbClr val="0000FF"/>
                </a:solidFill>
              </a:rPr>
              <a:t>the carbon we need is available within our borders</a:t>
            </a:r>
          </a:p>
        </p:txBody>
      </p:sp>
    </p:spTree>
    <p:extLst>
      <p:ext uri="{BB962C8B-B14F-4D97-AF65-F5344CB8AC3E}">
        <p14:creationId xmlns:p14="http://schemas.microsoft.com/office/powerpoint/2010/main" val="11198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37"/>
    </mc:Choice>
    <mc:Fallback xmlns="">
      <p:transition xmlns:p14="http://schemas.microsoft.com/office/powerpoint/2010/main" spd="slow" advTm="906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14737</TotalTime>
  <Words>1648</Words>
  <Application>Microsoft Macintosh PowerPoint</Application>
  <PresentationFormat>On-screen Show (4:3)</PresentationFormat>
  <Paragraphs>286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CS ChemDraw Drawing</vt:lpstr>
      <vt:lpstr>Pathways to Scalable Deployment of Biofuels in India</vt:lpstr>
      <vt:lpstr>Key Success Factors of Alternate Fuels</vt:lpstr>
      <vt:lpstr>SUSTAINABILITY</vt:lpstr>
      <vt:lpstr>Environmental Impact</vt:lpstr>
      <vt:lpstr>Primary Energy Mix</vt:lpstr>
      <vt:lpstr>Petroleum is not going away…</vt:lpstr>
      <vt:lpstr>India – Carbon Imports (approx)</vt:lpstr>
      <vt:lpstr>Carbon Localization</vt:lpstr>
      <vt:lpstr>Domestic Carbon Sources (estimates)</vt:lpstr>
      <vt:lpstr>Supply-Side Solutions</vt:lpstr>
      <vt:lpstr>Scaling Up Biofuels</vt:lpstr>
      <vt:lpstr>Indian Standards on Petroleum fuels</vt:lpstr>
      <vt:lpstr>Biodiesel</vt:lpstr>
      <vt:lpstr>PowerPoint Presentation</vt:lpstr>
      <vt:lpstr>PowerPoint Presentation</vt:lpstr>
      <vt:lpstr>Hype vs Reality “We can easily blend biodiesel up to 20%”</vt:lpstr>
      <vt:lpstr>Scalable options for lipids</vt:lpstr>
      <vt:lpstr>PowerPoint Presentation</vt:lpstr>
      <vt:lpstr>Adulteration in UCO-derived Biodiesel</vt:lpstr>
      <vt:lpstr>PowerPoint Presentation</vt:lpstr>
      <vt:lpstr>Oleaginous Yeast Lipids</vt:lpstr>
      <vt:lpstr>Carbon economies for oil production  from oleaginous yeasts </vt:lpstr>
      <vt:lpstr>Fatty acid composition of SCO from RMIIPL32 </vt:lpstr>
      <vt:lpstr>In Conclusion... 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Anjan Ray</dc:creator>
  <cp:keywords/>
  <dc:description/>
  <cp:lastModifiedBy>Director</cp:lastModifiedBy>
  <cp:revision>1040</cp:revision>
  <dcterms:created xsi:type="dcterms:W3CDTF">2013-08-11T10:36:07Z</dcterms:created>
  <dcterms:modified xsi:type="dcterms:W3CDTF">2019-11-14T14:52:00Z</dcterms:modified>
  <cp:category/>
</cp:coreProperties>
</file>