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0" r:id="rId2"/>
    <p:sldId id="258" r:id="rId3"/>
    <p:sldId id="260" r:id="rId4"/>
    <p:sldId id="308" r:id="rId5"/>
    <p:sldId id="306" r:id="rId6"/>
    <p:sldId id="261" r:id="rId7"/>
    <p:sldId id="288" r:id="rId8"/>
    <p:sldId id="328" r:id="rId9"/>
    <p:sldId id="289" r:id="rId10"/>
    <p:sldId id="332" r:id="rId11"/>
    <p:sldId id="268" r:id="rId12"/>
    <p:sldId id="270" r:id="rId13"/>
    <p:sldId id="271" r:id="rId14"/>
    <p:sldId id="321" r:id="rId15"/>
    <p:sldId id="322" r:id="rId16"/>
    <p:sldId id="324" r:id="rId17"/>
    <p:sldId id="325" r:id="rId18"/>
    <p:sldId id="312" r:id="rId19"/>
    <p:sldId id="315" r:id="rId20"/>
    <p:sldId id="314" r:id="rId21"/>
    <p:sldId id="317" r:id="rId22"/>
    <p:sldId id="313" r:id="rId23"/>
    <p:sldId id="331" r:id="rId24"/>
    <p:sldId id="297" r:id="rId25"/>
    <p:sldId id="330" r:id="rId26"/>
    <p:sldId id="298" r:id="rId27"/>
    <p:sldId id="323" r:id="rId28"/>
    <p:sldId id="326" r:id="rId29"/>
    <p:sldId id="327" r:id="rId30"/>
    <p:sldId id="333" r:id="rId31"/>
    <p:sldId id="33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4196F-F4B5-43C0-817D-877D40780D5C}" type="datetimeFigureOut">
              <a:rPr lang="en-US" smtClean="0"/>
              <a:pPr/>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20645-CE2B-465A-A061-F999112654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0D6241-7348-4784-A60E-70C2FD1A4CB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EJ= </a:t>
            </a:r>
            <a:r>
              <a:rPr lang="en-US" dirty="0" err="1" smtClean="0"/>
              <a:t>Exajoules</a:t>
            </a:r>
            <a:r>
              <a:rPr lang="en-US" dirty="0" smtClean="0"/>
              <a:t>=1.0E+18</a:t>
            </a:r>
            <a:endParaRPr lang="en-US" dirty="0"/>
          </a:p>
        </p:txBody>
      </p:sp>
      <p:sp>
        <p:nvSpPr>
          <p:cNvPr id="4" name="Slide Number Placeholder 3"/>
          <p:cNvSpPr>
            <a:spLocks noGrp="1"/>
          </p:cNvSpPr>
          <p:nvPr>
            <p:ph type="sldNum" sz="quarter" idx="10"/>
          </p:nvPr>
        </p:nvSpPr>
        <p:spPr/>
        <p:txBody>
          <a:bodyPr/>
          <a:lstStyle/>
          <a:p>
            <a:fld id="{B80D6241-7348-4784-A60E-70C2FD1A4CB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EJ= </a:t>
            </a:r>
            <a:r>
              <a:rPr lang="en-US" dirty="0" err="1" smtClean="0"/>
              <a:t>Exajoules</a:t>
            </a:r>
            <a:r>
              <a:rPr lang="en-US" dirty="0" smtClean="0"/>
              <a:t>=1.0E+18</a:t>
            </a:r>
            <a:endParaRPr lang="en-US" dirty="0"/>
          </a:p>
        </p:txBody>
      </p:sp>
      <p:sp>
        <p:nvSpPr>
          <p:cNvPr id="4" name="Slide Number Placeholder 3"/>
          <p:cNvSpPr>
            <a:spLocks noGrp="1"/>
          </p:cNvSpPr>
          <p:nvPr>
            <p:ph type="sldNum" sz="quarter" idx="10"/>
          </p:nvPr>
        </p:nvSpPr>
        <p:spPr/>
        <p:txBody>
          <a:bodyPr/>
          <a:lstStyle/>
          <a:p>
            <a:fld id="{B80D6241-7348-4784-A60E-70C2FD1A4CB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EJ= </a:t>
            </a:r>
            <a:r>
              <a:rPr lang="en-US" dirty="0" err="1" smtClean="0"/>
              <a:t>Exajoules</a:t>
            </a:r>
            <a:r>
              <a:rPr lang="en-US" dirty="0" smtClean="0"/>
              <a:t>=1.0E+18</a:t>
            </a:r>
            <a:endParaRPr lang="en-US" dirty="0"/>
          </a:p>
        </p:txBody>
      </p:sp>
      <p:sp>
        <p:nvSpPr>
          <p:cNvPr id="4" name="Slide Number Placeholder 3"/>
          <p:cNvSpPr>
            <a:spLocks noGrp="1"/>
          </p:cNvSpPr>
          <p:nvPr>
            <p:ph type="sldNum" sz="quarter" idx="10"/>
          </p:nvPr>
        </p:nvSpPr>
        <p:spPr/>
        <p:txBody>
          <a:bodyPr/>
          <a:lstStyle/>
          <a:p>
            <a:fld id="{B80D6241-7348-4784-A60E-70C2FD1A4CB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4BD08-3D39-435C-827C-21E3E8FA4551}"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4BD08-3D39-435C-827C-21E3E8FA4551}"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4BD08-3D39-435C-827C-21E3E8FA4551}"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4BD08-3D39-435C-827C-21E3E8FA4551}"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4BD08-3D39-435C-827C-21E3E8FA4551}"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4BD08-3D39-435C-827C-21E3E8FA4551}"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4BD08-3D39-435C-827C-21E3E8FA4551}" type="datetimeFigureOut">
              <a:rPr lang="en-US" smtClean="0"/>
              <a:pPr/>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4BD08-3D39-435C-827C-21E3E8FA4551}" type="datetimeFigureOut">
              <a:rPr lang="en-US" smtClean="0"/>
              <a:pPr/>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4BD08-3D39-435C-827C-21E3E8FA4551}" type="datetimeFigureOut">
              <a:rPr lang="en-US" smtClean="0"/>
              <a:pPr/>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4BD08-3D39-435C-827C-21E3E8FA4551}"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4BD08-3D39-435C-827C-21E3E8FA4551}"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6726F-10EA-4824-B6CA-BB7B260017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4BD08-3D39-435C-827C-21E3E8FA4551}" type="datetimeFigureOut">
              <a:rPr lang="en-US" smtClean="0"/>
              <a:pPr/>
              <a:t>7/24/2015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6726F-10EA-4824-B6CA-BB7B260017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mnre.gov.in/file-manager/UserFiles/biofuel_polic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ib.nic.in/budget2015/budgetdoc/gbEngReleas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839200" cy="1066800"/>
          </a:xfrm>
          <a:noFill/>
        </p:spPr>
        <p:txBody>
          <a:bodyPr>
            <a:normAutofit fontScale="90000"/>
          </a:bodyPr>
          <a:lstStyle/>
          <a:p>
            <a:r>
              <a:rPr lang="en-US" sz="3600" b="1" dirty="0" err="1" smtClean="0">
                <a:solidFill>
                  <a:srgbClr val="0000FF"/>
                </a:solidFill>
                <a:latin typeface="Arial Narrow" pitchFamily="34" charset="0"/>
              </a:rPr>
              <a:t>Hydrodeoxygenation</a:t>
            </a:r>
            <a:r>
              <a:rPr lang="en-US" sz="3600" b="1" dirty="0" smtClean="0">
                <a:solidFill>
                  <a:srgbClr val="0000FF"/>
                </a:solidFill>
                <a:latin typeface="Arial Narrow" pitchFamily="34" charset="0"/>
              </a:rPr>
              <a:t> of fast </a:t>
            </a:r>
            <a:r>
              <a:rPr lang="en-US" sz="3600" b="1" dirty="0" err="1" smtClean="0">
                <a:solidFill>
                  <a:srgbClr val="0000FF"/>
                </a:solidFill>
                <a:latin typeface="Arial Narrow" pitchFamily="34" charset="0"/>
              </a:rPr>
              <a:t>pyrolysis</a:t>
            </a:r>
            <a:r>
              <a:rPr lang="en-US" sz="3600" b="1" dirty="0" smtClean="0">
                <a:solidFill>
                  <a:srgbClr val="0000FF"/>
                </a:solidFill>
                <a:latin typeface="Arial Narrow" pitchFamily="34" charset="0"/>
              </a:rPr>
              <a:t> oil over Pd/Al</a:t>
            </a:r>
            <a:r>
              <a:rPr lang="en-US" sz="3600" b="1" baseline="-25000" dirty="0" smtClean="0">
                <a:solidFill>
                  <a:srgbClr val="0000FF"/>
                </a:solidFill>
                <a:latin typeface="Arial Narrow" pitchFamily="34" charset="0"/>
              </a:rPr>
              <a:t>2</a:t>
            </a:r>
            <a:r>
              <a:rPr lang="en-US" sz="3600" b="1" dirty="0" smtClean="0">
                <a:solidFill>
                  <a:srgbClr val="0000FF"/>
                </a:solidFill>
                <a:latin typeface="Arial Narrow" pitchFamily="34" charset="0"/>
              </a:rPr>
              <a:t>O</a:t>
            </a:r>
            <a:r>
              <a:rPr lang="en-US" sz="3600" b="1" baseline="-25000" dirty="0" smtClean="0">
                <a:solidFill>
                  <a:srgbClr val="0000FF"/>
                </a:solidFill>
                <a:latin typeface="Arial Narrow" pitchFamily="34" charset="0"/>
              </a:rPr>
              <a:t>3</a:t>
            </a:r>
            <a:r>
              <a:rPr lang="en-US" sz="3600" b="1" dirty="0" smtClean="0">
                <a:solidFill>
                  <a:srgbClr val="0000FF"/>
                </a:solidFill>
                <a:latin typeface="Arial Narrow" pitchFamily="34" charset="0"/>
              </a:rPr>
              <a:t> catalyst</a:t>
            </a:r>
            <a:r>
              <a:rPr lang="en-US" sz="3600" b="1" dirty="0" smtClean="0">
                <a:solidFill>
                  <a:srgbClr val="0000FF"/>
                </a:solidFill>
              </a:rPr>
              <a:t>  </a:t>
            </a:r>
            <a:endParaRPr lang="en-US" sz="3600" b="1" dirty="0">
              <a:solidFill>
                <a:srgbClr val="0000FF"/>
              </a:solidFill>
            </a:endParaRPr>
          </a:p>
        </p:txBody>
      </p:sp>
      <p:sp>
        <p:nvSpPr>
          <p:cNvPr id="10" name="Rectangle 9"/>
          <p:cNvSpPr/>
          <p:nvPr/>
        </p:nvSpPr>
        <p:spPr>
          <a:xfrm>
            <a:off x="76200" y="2631757"/>
            <a:ext cx="8915400" cy="492443"/>
          </a:xfrm>
          <a:prstGeom prst="rect">
            <a:avLst/>
          </a:prstGeom>
          <a:noFill/>
        </p:spPr>
        <p:txBody>
          <a:bodyPr wrap="square">
            <a:spAutoFit/>
          </a:bodyPr>
          <a:lstStyle/>
          <a:p>
            <a:pPr algn="ctr"/>
            <a:r>
              <a:rPr lang="en-US" sz="2200" b="1" dirty="0" smtClean="0">
                <a:solidFill>
                  <a:srgbClr val="00B050"/>
                </a:solidFill>
                <a:latin typeface="+mj-lt"/>
                <a:cs typeface="Times New Roman" pitchFamily="18" charset="0"/>
              </a:rPr>
              <a:t>VIMAL KUMAR,</a:t>
            </a:r>
            <a:r>
              <a:rPr lang="en-US" sz="2600" b="1" dirty="0" smtClean="0">
                <a:solidFill>
                  <a:srgbClr val="00B050"/>
                </a:solidFill>
                <a:latin typeface="+mj-lt"/>
                <a:cs typeface="Times New Roman" pitchFamily="18" charset="0"/>
              </a:rPr>
              <a:t> </a:t>
            </a:r>
            <a:r>
              <a:rPr lang="en-US" sz="2200" dirty="0" smtClean="0">
                <a:solidFill>
                  <a:srgbClr val="00B050"/>
                </a:solidFill>
                <a:latin typeface="+mj-lt"/>
                <a:cs typeface="Times New Roman" pitchFamily="18" charset="0"/>
              </a:rPr>
              <a:t>Department of Chemical Engineering , IIT Roorkee, India</a:t>
            </a:r>
            <a:endParaRPr lang="en-US" sz="2200" dirty="0">
              <a:solidFill>
                <a:srgbClr val="00B050"/>
              </a:solidFill>
              <a:latin typeface="+mj-lt"/>
              <a:cs typeface="Times New Roman" pitchFamily="18" charset="0"/>
            </a:endParaRPr>
          </a:p>
        </p:txBody>
      </p:sp>
      <p:sp>
        <p:nvSpPr>
          <p:cNvPr id="17" name="Rectangle 16"/>
          <p:cNvSpPr/>
          <p:nvPr/>
        </p:nvSpPr>
        <p:spPr>
          <a:xfrm>
            <a:off x="0" y="3048000"/>
            <a:ext cx="9144000" cy="769441"/>
          </a:xfrm>
          <a:prstGeom prst="rect">
            <a:avLst/>
          </a:prstGeom>
          <a:noFill/>
        </p:spPr>
        <p:txBody>
          <a:bodyPr wrap="square">
            <a:spAutoFit/>
          </a:bodyPr>
          <a:lstStyle/>
          <a:p>
            <a:pPr algn="ctr"/>
            <a:r>
              <a:rPr lang="en-US" sz="2200" dirty="0" smtClean="0">
                <a:solidFill>
                  <a:srgbClr val="FF33CC"/>
                </a:solidFill>
                <a:latin typeface="+mj-lt"/>
                <a:cs typeface="Times New Roman" pitchFamily="18" charset="0"/>
              </a:rPr>
              <a:t>B. Prasad, Department of Chemical Engineering, IIT Roorkee, India</a:t>
            </a:r>
          </a:p>
          <a:p>
            <a:pPr algn="ctr"/>
            <a:r>
              <a:rPr lang="en-US" sz="2200" dirty="0">
                <a:solidFill>
                  <a:srgbClr val="FF33CC"/>
                </a:solidFill>
                <a:latin typeface="+mj-lt"/>
                <a:cs typeface="Times New Roman" pitchFamily="18" charset="0"/>
              </a:rPr>
              <a:t>D. V. Naik, </a:t>
            </a:r>
            <a:r>
              <a:rPr lang="en-US" sz="2200" dirty="0" smtClean="0">
                <a:solidFill>
                  <a:srgbClr val="FF33CC"/>
                </a:solidFill>
                <a:latin typeface="+mj-lt"/>
                <a:cs typeface="Times New Roman" pitchFamily="18" charset="0"/>
              </a:rPr>
              <a:t>M.O. </a:t>
            </a:r>
            <a:r>
              <a:rPr lang="en-US" sz="2200" dirty="0" err="1" smtClean="0">
                <a:solidFill>
                  <a:srgbClr val="FF33CC"/>
                </a:solidFill>
                <a:latin typeface="+mj-lt"/>
                <a:cs typeface="Times New Roman" pitchFamily="18" charset="0"/>
              </a:rPr>
              <a:t>Garg</a:t>
            </a:r>
            <a:r>
              <a:rPr lang="en-US" sz="2200" dirty="0" smtClean="0">
                <a:solidFill>
                  <a:srgbClr val="FF33CC"/>
                </a:solidFill>
                <a:latin typeface="+mj-lt"/>
                <a:cs typeface="Times New Roman" pitchFamily="18" charset="0"/>
              </a:rPr>
              <a:t>, CSIR-Indian Institute of Petroleum, </a:t>
            </a:r>
            <a:r>
              <a:rPr lang="en-US" sz="2200" dirty="0" err="1">
                <a:solidFill>
                  <a:srgbClr val="FF33CC"/>
                </a:solidFill>
                <a:latin typeface="+mj-lt"/>
                <a:cs typeface="Times New Roman" pitchFamily="18" charset="0"/>
              </a:rPr>
              <a:t>Dehradun</a:t>
            </a:r>
            <a:r>
              <a:rPr lang="en-US" sz="2200" dirty="0">
                <a:solidFill>
                  <a:srgbClr val="FF33CC"/>
                </a:solidFill>
                <a:latin typeface="+mj-lt"/>
                <a:cs typeface="Times New Roman" pitchFamily="18" charset="0"/>
              </a:rPr>
              <a:t>, </a:t>
            </a:r>
            <a:r>
              <a:rPr lang="en-US" sz="2200" dirty="0" smtClean="0">
                <a:solidFill>
                  <a:srgbClr val="FF33CC"/>
                </a:solidFill>
                <a:latin typeface="+mj-lt"/>
                <a:cs typeface="Times New Roman" pitchFamily="18" charset="0"/>
              </a:rPr>
              <a:t>India</a:t>
            </a:r>
            <a:endParaRPr lang="en-US" sz="2200" dirty="0">
              <a:solidFill>
                <a:srgbClr val="FF33CC"/>
              </a:solidFill>
              <a:latin typeface="+mj-lt"/>
              <a:cs typeface="Times New Roman" pitchFamily="18" charset="0"/>
            </a:endParaRPr>
          </a:p>
        </p:txBody>
      </p:sp>
      <p:pic>
        <p:nvPicPr>
          <p:cNvPr id="6" name="Picture 2" descr="C:\Users\dharmansh\Desktop\Banner.gif"/>
          <p:cNvPicPr>
            <a:picLocks noChangeAspect="1" noChangeArrowheads="1"/>
          </p:cNvPicPr>
          <p:nvPr/>
        </p:nvPicPr>
        <p:blipFill>
          <a:blip r:embed="rId3" cstate="print"/>
          <a:srcRect/>
          <a:stretch>
            <a:fillRect/>
          </a:stretch>
        </p:blipFill>
        <p:spPr bwMode="auto">
          <a:xfrm>
            <a:off x="0" y="0"/>
            <a:ext cx="9144000" cy="1133475"/>
          </a:xfrm>
          <a:prstGeom prst="rect">
            <a:avLst/>
          </a:prstGeom>
          <a:noFill/>
        </p:spPr>
      </p:pic>
      <p:pic>
        <p:nvPicPr>
          <p:cNvPr id="41986" name="Picture 2" descr="https://encrypted-tbn2.gstatic.com/images?q=tbn:ANd9GcT98eef_7Nky_wNfXOKYkYsulNvfanmMI0ZVxj8S67t4m6cWyLY"/>
          <p:cNvPicPr>
            <a:picLocks noChangeAspect="1" noChangeArrowheads="1"/>
          </p:cNvPicPr>
          <p:nvPr/>
        </p:nvPicPr>
        <p:blipFill>
          <a:blip r:embed="rId4" cstate="print"/>
          <a:srcRect/>
          <a:stretch>
            <a:fillRect/>
          </a:stretch>
        </p:blipFill>
        <p:spPr bwMode="auto">
          <a:xfrm>
            <a:off x="1929829" y="4038600"/>
            <a:ext cx="2061146" cy="1371600"/>
          </a:xfrm>
          <a:prstGeom prst="rect">
            <a:avLst/>
          </a:prstGeom>
          <a:noFill/>
        </p:spPr>
      </p:pic>
      <p:pic>
        <p:nvPicPr>
          <p:cNvPr id="41988" name="Picture 4" descr="http://picturethis.pnl.gov/im2/Bio_oil_pyrolysis_beakers_orig0/Bio_oil_pyrolysis_beakers_orig.jpg"/>
          <p:cNvPicPr>
            <a:picLocks noChangeAspect="1" noChangeArrowheads="1"/>
          </p:cNvPicPr>
          <p:nvPr/>
        </p:nvPicPr>
        <p:blipFill>
          <a:blip r:embed="rId5" cstate="print"/>
          <a:srcRect t="45833" r="50000"/>
          <a:stretch>
            <a:fillRect/>
          </a:stretch>
        </p:blipFill>
        <p:spPr bwMode="auto">
          <a:xfrm>
            <a:off x="5105400" y="3962400"/>
            <a:ext cx="1676400" cy="1452880"/>
          </a:xfrm>
          <a:prstGeom prst="rect">
            <a:avLst/>
          </a:prstGeom>
          <a:noFill/>
        </p:spPr>
      </p:pic>
      <p:sp>
        <p:nvSpPr>
          <p:cNvPr id="9" name="Right Arrow 8"/>
          <p:cNvSpPr/>
          <p:nvPr/>
        </p:nvSpPr>
        <p:spPr>
          <a:xfrm>
            <a:off x="4114800" y="44196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3" name="Rectangle 1"/>
          <p:cNvSpPr>
            <a:spLocks noChangeArrowheads="1"/>
          </p:cNvSpPr>
          <p:nvPr/>
        </p:nvSpPr>
        <p:spPr bwMode="auto">
          <a:xfrm>
            <a:off x="381000" y="5715000"/>
            <a:ext cx="83058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Lovraj</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Kumar Memorial Trust (LKMT) R&amp;D Meet</a:t>
            </a:r>
            <a:endPar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July 24–25, 2015: </a:t>
            </a:r>
            <a:r>
              <a:rPr kumimoji="0" lang="en-US"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IIChE</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NRC, New Delhi</a:t>
            </a:r>
            <a:r>
              <a:rPr kumimoji="0" lang="en-US" sz="1050" b="0" i="0" u="none" strike="noStrike" cap="none" normalizeH="0" baseline="0" dirty="0" smtClean="0">
                <a:ln>
                  <a:noFill/>
                </a:ln>
                <a:solidFill>
                  <a:schemeClr val="tx1"/>
                </a:solidFill>
                <a:effectLst/>
                <a:latin typeface="Arial"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96200" cy="685800"/>
          </a:xfrm>
        </p:spPr>
        <p:txBody>
          <a:bodyPr>
            <a:normAutofit fontScale="90000"/>
          </a:bodyPr>
          <a:lstStyle/>
          <a:p>
            <a:pPr algn="l"/>
            <a:r>
              <a:rPr lang="en-US" sz="3200" b="1" dirty="0" smtClean="0">
                <a:solidFill>
                  <a:srgbClr val="FF33CC"/>
                </a:solidFill>
              </a:rPr>
              <a:t>Fast </a:t>
            </a:r>
            <a:r>
              <a:rPr lang="en-US" sz="3200" b="1" dirty="0" err="1" smtClean="0">
                <a:solidFill>
                  <a:srgbClr val="FF33CC"/>
                </a:solidFill>
              </a:rPr>
              <a:t>pyrolysis</a:t>
            </a:r>
            <a:r>
              <a:rPr lang="en-US" sz="3200" b="1" dirty="0" smtClean="0">
                <a:solidFill>
                  <a:srgbClr val="FF33CC"/>
                </a:solidFill>
              </a:rPr>
              <a:t> reactors development status</a:t>
            </a:r>
            <a:r>
              <a:rPr lang="en-US" sz="2000" b="1" dirty="0" smtClean="0">
                <a:solidFill>
                  <a:srgbClr val="FF33CC"/>
                </a:solidFill>
              </a:rPr>
              <a:t> [</a:t>
            </a:r>
            <a:r>
              <a:rPr lang="en-US" sz="2000" dirty="0" err="1" smtClean="0">
                <a:solidFill>
                  <a:srgbClr val="FF33CC"/>
                </a:solidFill>
              </a:rPr>
              <a:t>Venderbosch</a:t>
            </a:r>
            <a:r>
              <a:rPr lang="en-US" sz="2000" dirty="0" smtClean="0">
                <a:solidFill>
                  <a:srgbClr val="FF33CC"/>
                </a:solidFill>
              </a:rPr>
              <a:t> et al. 2010]</a:t>
            </a:r>
            <a:endParaRPr lang="en-US" sz="2000" b="1" dirty="0">
              <a:solidFill>
                <a:srgbClr val="FF33CC"/>
              </a:solidFill>
            </a:endParaRPr>
          </a:p>
        </p:txBody>
      </p:sp>
      <p:pic>
        <p:nvPicPr>
          <p:cNvPr id="6" name="Picture 5" descr="iitrlogo"/>
          <p:cNvPicPr/>
          <p:nvPr/>
        </p:nvPicPr>
        <p:blipFill>
          <a:blip r:embed="rId2" cstate="print"/>
          <a:srcRect/>
          <a:stretch>
            <a:fillRect/>
          </a:stretch>
        </p:blipFill>
        <p:spPr bwMode="auto">
          <a:xfrm>
            <a:off x="8061967" y="107848"/>
            <a:ext cx="990601" cy="990600"/>
          </a:xfrm>
          <a:prstGeom prst="rect">
            <a:avLst/>
          </a:prstGeom>
          <a:noFill/>
          <a:ln w="9525">
            <a:noFill/>
            <a:miter lim="800000"/>
            <a:headEnd/>
            <a:tailEnd/>
          </a:ln>
        </p:spPr>
      </p:pic>
      <p:graphicFrame>
        <p:nvGraphicFramePr>
          <p:cNvPr id="8" name="Table 7"/>
          <p:cNvGraphicFramePr>
            <a:graphicFrameLocks noGrp="1"/>
          </p:cNvGraphicFramePr>
          <p:nvPr/>
        </p:nvGraphicFramePr>
        <p:xfrm>
          <a:off x="457199" y="1615610"/>
          <a:ext cx="7848601" cy="4632790"/>
        </p:xfrm>
        <a:graphic>
          <a:graphicData uri="http://schemas.openxmlformats.org/drawingml/2006/table">
            <a:tbl>
              <a:tblPr/>
              <a:tblGrid>
                <a:gridCol w="1413027"/>
                <a:gridCol w="1259134"/>
                <a:gridCol w="1608894"/>
                <a:gridCol w="1049278"/>
                <a:gridCol w="1329086"/>
                <a:gridCol w="1189182"/>
              </a:tblGrid>
              <a:tr h="620510">
                <a:tc>
                  <a:txBody>
                    <a:bodyPr/>
                    <a:lstStyle/>
                    <a:p>
                      <a:pPr marL="0" marR="0" algn="l">
                        <a:lnSpc>
                          <a:spcPct val="150000"/>
                        </a:lnSpc>
                        <a:spcBef>
                          <a:spcPts val="0"/>
                        </a:spcBef>
                        <a:spcAft>
                          <a:spcPts val="0"/>
                        </a:spcAft>
                      </a:pPr>
                      <a:r>
                        <a:rPr lang="en-US" sz="1600" dirty="0">
                          <a:solidFill>
                            <a:srgbClr val="FF33CC"/>
                          </a:solidFill>
                          <a:latin typeface="Times New Roman"/>
                          <a:ea typeface="Calibri"/>
                          <a:cs typeface="Times New Roman"/>
                        </a:rPr>
                        <a:t>Reactor</a:t>
                      </a:r>
                      <a:endParaRPr lang="en-US" sz="1600" dirty="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Technology</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Owned by</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Capacity, TPD*</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Construction, Year</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Application</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43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Auger</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ABRI-Tech</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ABRI-Tech</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50.0</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2008</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Energy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55">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Ablative</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BTO®</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Pytec, Germany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6.0</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2005</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Bubbling fluid bed</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BioTherm</a:t>
                      </a:r>
                      <a:r>
                        <a:rPr lang="en-US" sz="1600" baseline="30000">
                          <a:solidFill>
                            <a:srgbClr val="3333FF"/>
                          </a:solidFill>
                          <a:latin typeface="Times New Roman"/>
                          <a:ea typeface="Calibri"/>
                          <a:cs typeface="Times New Roman"/>
                        </a:rPr>
                        <a:t>TM</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Dynamotive, Canada</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200</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2007</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Energy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Circulating fluid bed</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Ensyn/RTP</a:t>
                      </a:r>
                      <a:r>
                        <a:rPr lang="en-US" sz="1600" baseline="30000">
                          <a:solidFill>
                            <a:srgbClr val="3333FF"/>
                          </a:solidFill>
                          <a:latin typeface="Times New Roman"/>
                          <a:ea typeface="Calibri"/>
                          <a:cs typeface="Times New Roman"/>
                        </a:rPr>
                        <a:t>TM</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Ensyn, Canada</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75</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2007</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Rotating cone</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BTG-BTL</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Empyro BV, Netherlands</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120</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2012</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gridSpan="6">
                  <a:txBody>
                    <a:bodyPr/>
                    <a:lstStyle/>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*TPD: Tons per day </a:t>
                      </a:r>
                      <a:endParaRPr lang="en-US" sz="1600" dirty="0">
                        <a:solidFill>
                          <a:srgbClr val="3333FF"/>
                        </a:solidFill>
                        <a:latin typeface="Calibri"/>
                        <a:ea typeface="Calibri"/>
                        <a:cs typeface="Times New Roman"/>
                      </a:endParaRPr>
                    </a:p>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#CHP: Combined heat and power</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04800"/>
            <a:ext cx="7315200" cy="7921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FF33CC"/>
                </a:solidFill>
                <a:effectLst/>
                <a:uLnTx/>
                <a:uFillTx/>
                <a:latin typeface="+mj-lt"/>
                <a:ea typeface="+mj-ea"/>
                <a:cs typeface="+mj-cs"/>
              </a:rPr>
              <a:t>Fast pyrolysis oil properties, challenges</a:t>
            </a:r>
            <a:endParaRPr kumimoji="0" lang="en-US" sz="3200" b="0" i="0" u="none" strike="noStrike" kern="1200" cap="none" spc="0" normalizeH="0" baseline="0" noProof="0" dirty="0" smtClean="0">
              <a:ln>
                <a:noFill/>
              </a:ln>
              <a:solidFill>
                <a:srgbClr val="FF33CC"/>
              </a:solidFill>
              <a:effectLst/>
              <a:uLnTx/>
              <a:uFillTx/>
              <a:latin typeface="+mj-lt"/>
              <a:ea typeface="+mj-ea"/>
              <a:cs typeface="Times New Roman" pitchFamily="18" charset="0"/>
            </a:endParaRPr>
          </a:p>
        </p:txBody>
      </p:sp>
      <p:sp>
        <p:nvSpPr>
          <p:cNvPr id="9" name="Content Placeholder 2"/>
          <p:cNvSpPr txBox="1">
            <a:spLocks/>
          </p:cNvSpPr>
          <p:nvPr/>
        </p:nvSpPr>
        <p:spPr>
          <a:xfrm>
            <a:off x="609600" y="1330560"/>
            <a:ext cx="4038600" cy="4525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rgbClr val="C00000"/>
                </a:solidFill>
                <a:effectLst/>
                <a:uLnTx/>
                <a:uFillTx/>
                <a:latin typeface="Arial Narrow" pitchFamily="34" charset="0"/>
                <a:ea typeface="+mn-ea"/>
                <a:cs typeface="+mn-cs"/>
              </a:rPr>
              <a:t>Fast </a:t>
            </a:r>
            <a:r>
              <a:rPr kumimoji="0" lang="en-US" sz="2600" b="1" i="0" u="none" strike="noStrike" kern="1200" cap="none" spc="0" normalizeH="0" baseline="0" noProof="0" dirty="0" err="1" smtClean="0">
                <a:ln>
                  <a:noFill/>
                </a:ln>
                <a:solidFill>
                  <a:srgbClr val="C00000"/>
                </a:solidFill>
                <a:effectLst/>
                <a:uLnTx/>
                <a:uFillTx/>
                <a:latin typeface="Arial Narrow" pitchFamily="34" charset="0"/>
                <a:ea typeface="+mn-ea"/>
                <a:cs typeface="+mn-cs"/>
              </a:rPr>
              <a:t>pyrolysis</a:t>
            </a:r>
            <a:r>
              <a:rPr kumimoji="0" lang="en-US" sz="2600" b="1" i="0" u="none" strike="noStrike" kern="1200" cap="none" spc="0" normalizeH="0" baseline="0" noProof="0" dirty="0" smtClean="0">
                <a:ln>
                  <a:noFill/>
                </a:ln>
                <a:solidFill>
                  <a:srgbClr val="C00000"/>
                </a:solidFill>
                <a:effectLst/>
                <a:uLnTx/>
                <a:uFillTx/>
                <a:latin typeface="Arial Narrow" pitchFamily="34" charset="0"/>
                <a:ea typeface="+mn-ea"/>
                <a:cs typeface="+mn-cs"/>
              </a:rPr>
              <a:t> oil properties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Not miscible with fossil  hydrocarbons</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Not distillable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Highly oxygenated (H/</a:t>
            </a:r>
            <a:r>
              <a:rPr kumimoji="0" lang="en-US" sz="2200" b="0" i="0" u="none" strike="noStrike" kern="1200" cap="none" spc="0" normalizeH="0" baseline="0" noProof="0" dirty="0" err="1" smtClean="0">
                <a:ln>
                  <a:noFill/>
                </a:ln>
                <a:solidFill>
                  <a:srgbClr val="0000FF"/>
                </a:solidFill>
                <a:effectLst/>
                <a:uLnTx/>
                <a:uFillTx/>
                <a:latin typeface="Arial Narrow" pitchFamily="34" charset="0"/>
                <a:ea typeface="+mn-ea"/>
                <a:cs typeface="+mn-cs"/>
              </a:rPr>
              <a:t>C</a:t>
            </a:r>
            <a:r>
              <a:rPr kumimoji="0" lang="en-US" sz="2200" b="0" i="0" u="none" strike="noStrike" kern="1200" cap="none" spc="0" normalizeH="0" baseline="-25000" noProof="0" dirty="0" err="1" smtClean="0">
                <a:ln>
                  <a:noFill/>
                </a:ln>
                <a:solidFill>
                  <a:srgbClr val="0000FF"/>
                </a:solidFill>
                <a:effectLst/>
                <a:uLnTx/>
                <a:uFillTx/>
                <a:latin typeface="Arial Narrow" pitchFamily="34" charset="0"/>
                <a:ea typeface="+mn-ea"/>
                <a:cs typeface="+mn-cs"/>
              </a:rPr>
              <a:t>eff</a:t>
            </a: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&lt; 0.5) </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Highly corrosive (pH: 2 - 4)</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High water content (15-35 wt.%)</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Lower heating value (16-19 MJ/kg)</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6"/>
          <p:cNvSpPr txBox="1">
            <a:spLocks/>
          </p:cNvSpPr>
          <p:nvPr/>
        </p:nvSpPr>
        <p:spPr>
          <a:xfrm>
            <a:off x="4800600" y="133056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Arial Narrow" pitchFamily="34" charset="0"/>
                <a:ea typeface="+mn-ea"/>
                <a:cs typeface="+mn-cs"/>
              </a:rPr>
              <a:t>Fast </a:t>
            </a:r>
            <a:r>
              <a:rPr kumimoji="0" lang="en-US" sz="2400" b="1" i="0" u="none" strike="noStrike" kern="1200" cap="none" spc="0" normalizeH="0" baseline="0" noProof="0" dirty="0" err="1" smtClean="0">
                <a:ln>
                  <a:noFill/>
                </a:ln>
                <a:solidFill>
                  <a:srgbClr val="C00000"/>
                </a:solidFill>
                <a:effectLst/>
                <a:uLnTx/>
                <a:uFillTx/>
                <a:latin typeface="Arial Narrow" pitchFamily="34" charset="0"/>
                <a:ea typeface="+mn-ea"/>
                <a:cs typeface="+mn-cs"/>
              </a:rPr>
              <a:t>pyrolysis</a:t>
            </a:r>
            <a:r>
              <a:rPr kumimoji="0" lang="en-US" sz="2400" b="1" i="0" u="none" strike="noStrike" kern="1200" cap="none" spc="0" normalizeH="0" baseline="0" noProof="0" dirty="0" smtClean="0">
                <a:ln>
                  <a:noFill/>
                </a:ln>
                <a:solidFill>
                  <a:srgbClr val="C00000"/>
                </a:solidFill>
                <a:effectLst/>
                <a:uLnTx/>
                <a:uFillTx/>
                <a:latin typeface="Arial Narrow" pitchFamily="34" charset="0"/>
                <a:ea typeface="+mn-ea"/>
                <a:cs typeface="+mn-cs"/>
              </a:rPr>
              <a:t> oil challenges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FF"/>
              </a:solidFill>
              <a:effectLst/>
              <a:uLnTx/>
              <a:uFillTx/>
              <a:latin typeface="Arial Narrow" pitchFamily="34" charset="0"/>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rPr>
              <a:t>  </a:t>
            </a:r>
            <a:r>
              <a:rPr kumimoji="0" lang="en-US" sz="2000" b="0" i="0" u="none" strike="noStrike" kern="1200" cap="none" spc="0" normalizeH="0" baseline="0" noProof="0" dirty="0" smtClean="0">
                <a:ln>
                  <a:noFill/>
                </a:ln>
                <a:solidFill>
                  <a:srgbClr val="0000FF"/>
                </a:solidFill>
                <a:effectLst/>
                <a:uLnTx/>
                <a:uFillTx/>
                <a:latin typeface="Arial Narrow" pitchFamily="34" charset="0"/>
                <a:ea typeface="+mn-ea"/>
                <a:cs typeface="+mn-cs"/>
              </a:rPr>
              <a:t>Unstable due to ageing (polymerization of oxy   compounds)</a:t>
            </a:r>
          </a:p>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rgbClr val="0000FF"/>
                </a:solidFill>
                <a:effectLst/>
                <a:uLnTx/>
                <a:uFillTx/>
                <a:latin typeface="Arial Narrow" pitchFamily="34" charset="0"/>
                <a:ea typeface="+mn-ea"/>
                <a:cs typeface="+mn-cs"/>
              </a:rPr>
              <a:t>  Competitive pricing to fossil hydrocarbons</a:t>
            </a:r>
          </a:p>
          <a:p>
            <a:pPr marL="342900" marR="0" lvl="0" indent="-342900" algn="l" defTabSz="914400" rtl="0" eaLnBrk="1" fontAlgn="auto" latinLnBrk="0" hangingPunct="1">
              <a:lnSpc>
                <a:spcPct val="150000"/>
              </a:lnSpc>
              <a:spcBef>
                <a:spcPct val="20000"/>
              </a:spcBef>
              <a:spcAft>
                <a:spcPts val="0"/>
              </a:spcAft>
              <a:buClrTx/>
              <a:buSzTx/>
              <a:tabLst/>
              <a:defRPr/>
            </a:pPr>
            <a:endParaRPr kumimoji="0" lang="en-US" sz="2200" b="0" i="0" u="none" strike="noStrike" kern="1200" cap="none" spc="0" normalizeH="0" baseline="0" noProof="0" dirty="0" smtClean="0">
              <a:ln>
                <a:noFill/>
              </a:ln>
              <a:solidFill>
                <a:srgbClr val="0000FF"/>
              </a:solidFill>
              <a:effectLst/>
              <a:uLnTx/>
              <a:uFillTx/>
              <a:latin typeface="Arial Narrow"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6705600" y="3762375"/>
            <a:ext cx="19812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990600"/>
          </a:xfrm>
        </p:spPr>
        <p:txBody>
          <a:bodyPr>
            <a:normAutofit/>
          </a:bodyPr>
          <a:lstStyle/>
          <a:p>
            <a:pPr algn="l"/>
            <a:r>
              <a:rPr lang="en-US" sz="3200" b="1" dirty="0" smtClean="0">
                <a:solidFill>
                  <a:srgbClr val="FF33CC"/>
                </a:solidFill>
                <a:cs typeface="Times New Roman" pitchFamily="18" charset="0"/>
              </a:rPr>
              <a:t>Effective Hydrogen-to-Carbon Ratio</a:t>
            </a:r>
            <a:endParaRPr lang="en-US" sz="3200" dirty="0" smtClean="0">
              <a:solidFill>
                <a:srgbClr val="FF33CC"/>
              </a:solidFill>
              <a:cs typeface="Times New Roman" pitchFamily="18" charset="0"/>
            </a:endParaRPr>
          </a:p>
        </p:txBody>
      </p:sp>
      <p:sp>
        <p:nvSpPr>
          <p:cNvPr id="3" name="Content Placeholder 2"/>
          <p:cNvSpPr>
            <a:spLocks noGrp="1"/>
          </p:cNvSpPr>
          <p:nvPr>
            <p:ph idx="1"/>
          </p:nvPr>
        </p:nvSpPr>
        <p:spPr>
          <a:xfrm>
            <a:off x="685800" y="1447800"/>
            <a:ext cx="4495800" cy="4191000"/>
          </a:xfrm>
        </p:spPr>
        <p:txBody>
          <a:bodyPr>
            <a:normAutofit/>
          </a:bodyPr>
          <a:lstStyle/>
          <a:p>
            <a:pPr>
              <a:buNone/>
            </a:pPr>
            <a:endParaRPr lang="en-US" sz="2200" dirty="0" smtClean="0">
              <a:solidFill>
                <a:srgbClr val="0000FF"/>
              </a:solidFill>
              <a:latin typeface="Arial Narrow" pitchFamily="34" charset="0"/>
            </a:endParaRPr>
          </a:p>
          <a:p>
            <a:pPr>
              <a:buNone/>
            </a:pPr>
            <a:endParaRPr lang="en-US" sz="2200" dirty="0" smtClean="0">
              <a:solidFill>
                <a:srgbClr val="0000FF"/>
              </a:solidFill>
              <a:latin typeface="Arial Narrow" pitchFamily="34" charset="0"/>
            </a:endParaRPr>
          </a:p>
          <a:p>
            <a:pPr>
              <a:lnSpc>
                <a:spcPct val="150000"/>
              </a:lnSpc>
              <a:buNone/>
            </a:pPr>
            <a:endParaRPr lang="en-US" sz="2000" dirty="0" smtClean="0">
              <a:solidFill>
                <a:srgbClr val="3333FF"/>
              </a:solidFill>
            </a:endParaRPr>
          </a:p>
          <a:p>
            <a:pPr>
              <a:buNone/>
            </a:pPr>
            <a:endParaRPr lang="en-US" sz="2200" dirty="0" smtClean="0">
              <a:solidFill>
                <a:srgbClr val="3333FF"/>
              </a:solidFill>
            </a:endParaRPr>
          </a:p>
          <a:p>
            <a:endParaRPr lang="en-US" dirty="0" smtClean="0"/>
          </a:p>
          <a:p>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609600" y="1295400"/>
            <a:ext cx="8116802" cy="5026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229600" cy="457200"/>
          </a:xfrm>
        </p:spPr>
        <p:txBody>
          <a:bodyPr>
            <a:normAutofit fontScale="90000"/>
          </a:bodyPr>
          <a:lstStyle/>
          <a:p>
            <a:pPr algn="l"/>
            <a:r>
              <a:rPr lang="en-US" sz="3200" b="1" dirty="0" smtClean="0">
                <a:solidFill>
                  <a:srgbClr val="0099FF"/>
                </a:solidFill>
              </a:rPr>
              <a:t>Modification of chemical composition</a:t>
            </a:r>
            <a:endParaRPr lang="en-US" sz="3200" dirty="0" smtClean="0">
              <a:solidFill>
                <a:srgbClr val="0099FF"/>
              </a:solidFill>
              <a:cs typeface="Times New Roman" pitchFamily="18" charset="0"/>
            </a:endParaRPr>
          </a:p>
        </p:txBody>
      </p:sp>
      <p:sp>
        <p:nvSpPr>
          <p:cNvPr id="7" name="Text Placeholder 6"/>
          <p:cNvSpPr>
            <a:spLocks noGrp="1"/>
          </p:cNvSpPr>
          <p:nvPr>
            <p:ph type="body" idx="1"/>
          </p:nvPr>
        </p:nvSpPr>
        <p:spPr>
          <a:xfrm>
            <a:off x="304800" y="1752600"/>
            <a:ext cx="4040188" cy="639762"/>
          </a:xfrm>
        </p:spPr>
        <p:txBody>
          <a:bodyPr/>
          <a:lstStyle/>
          <a:p>
            <a:r>
              <a:rPr lang="en-US" dirty="0" smtClean="0">
                <a:solidFill>
                  <a:srgbClr val="C00000"/>
                </a:solidFill>
              </a:rPr>
              <a:t>In-process (gas phase)</a:t>
            </a:r>
            <a:endParaRPr lang="en-US" dirty="0">
              <a:solidFill>
                <a:srgbClr val="C00000"/>
              </a:solidFill>
            </a:endParaRPr>
          </a:p>
        </p:txBody>
      </p:sp>
      <p:sp>
        <p:nvSpPr>
          <p:cNvPr id="3" name="Content Placeholder 2"/>
          <p:cNvSpPr>
            <a:spLocks noGrp="1"/>
          </p:cNvSpPr>
          <p:nvPr>
            <p:ph sz="half" idx="2"/>
          </p:nvPr>
        </p:nvSpPr>
        <p:spPr>
          <a:xfrm>
            <a:off x="381000" y="2590800"/>
            <a:ext cx="4040188" cy="3951288"/>
          </a:xfrm>
        </p:spPr>
        <p:txBody>
          <a:bodyPr>
            <a:normAutofit/>
          </a:bodyPr>
          <a:lstStyle/>
          <a:p>
            <a:pPr marL="457200" indent="-457200">
              <a:buAutoNum type="arabicPeriod"/>
            </a:pPr>
            <a:r>
              <a:rPr lang="en-US" dirty="0" smtClean="0">
                <a:solidFill>
                  <a:srgbClr val="0000FF"/>
                </a:solidFill>
                <a:latin typeface="Arial Narrow" pitchFamily="34" charset="0"/>
              </a:rPr>
              <a:t>Catalytic </a:t>
            </a:r>
            <a:r>
              <a:rPr lang="en-US" dirty="0" err="1" smtClean="0">
                <a:solidFill>
                  <a:srgbClr val="0000FF"/>
                </a:solidFill>
                <a:latin typeface="Arial Narrow" pitchFamily="34" charset="0"/>
              </a:rPr>
              <a:t>pyrolysis</a:t>
            </a:r>
            <a:endParaRPr lang="en-US" dirty="0" smtClean="0">
              <a:solidFill>
                <a:srgbClr val="0000FF"/>
              </a:solidFill>
              <a:latin typeface="Arial Narrow" pitchFamily="34" charset="0"/>
            </a:endParaRPr>
          </a:p>
          <a:p>
            <a:pPr marL="857250" lvl="1" indent="-457200">
              <a:buAutoNum type="arabicPeriod"/>
            </a:pPr>
            <a:r>
              <a:rPr lang="en-US" dirty="0" smtClean="0">
                <a:solidFill>
                  <a:srgbClr val="0000FF"/>
                </a:solidFill>
                <a:latin typeface="Arial Narrow" pitchFamily="34" charset="0"/>
              </a:rPr>
              <a:t>Catalytic-mixing</a:t>
            </a:r>
          </a:p>
          <a:p>
            <a:pPr marL="857250" lvl="1" indent="-457200">
              <a:buAutoNum type="arabicPeriod"/>
            </a:pPr>
            <a:r>
              <a:rPr lang="en-US" dirty="0" smtClean="0">
                <a:solidFill>
                  <a:srgbClr val="0000FF"/>
                </a:solidFill>
                <a:latin typeface="Arial Narrow" pitchFamily="34" charset="0"/>
              </a:rPr>
              <a:t>Catalytic bed</a:t>
            </a:r>
          </a:p>
          <a:p>
            <a:pPr marL="857250" lvl="1" indent="-457200">
              <a:buAutoNum type="arabicPeriod"/>
            </a:pPr>
            <a:r>
              <a:rPr lang="en-US" dirty="0" smtClean="0">
                <a:solidFill>
                  <a:srgbClr val="0000FF"/>
                </a:solidFill>
                <a:latin typeface="Arial Narrow" pitchFamily="34" charset="0"/>
              </a:rPr>
              <a:t>Co-catalytic</a:t>
            </a:r>
          </a:p>
          <a:p>
            <a:pPr marL="457200" indent="-457200">
              <a:buAutoNum type="arabicPeriod"/>
            </a:pPr>
            <a:r>
              <a:rPr lang="en-US" dirty="0" smtClean="0">
                <a:solidFill>
                  <a:srgbClr val="0000FF"/>
                </a:solidFill>
                <a:latin typeface="Arial Narrow" pitchFamily="34" charset="0"/>
              </a:rPr>
              <a:t>Process parameters</a:t>
            </a:r>
          </a:p>
          <a:p>
            <a:pPr marL="857250" lvl="1" indent="-457200">
              <a:buAutoNum type="arabicPeriod"/>
            </a:pPr>
            <a:r>
              <a:rPr lang="en-US" dirty="0" smtClean="0">
                <a:solidFill>
                  <a:srgbClr val="0000FF"/>
                </a:solidFill>
                <a:latin typeface="Arial Narrow" pitchFamily="34" charset="0"/>
              </a:rPr>
              <a:t>Rector configuration</a:t>
            </a:r>
          </a:p>
          <a:p>
            <a:pPr marL="857250" lvl="1" indent="-457200">
              <a:buAutoNum type="arabicPeriod"/>
            </a:pPr>
            <a:r>
              <a:rPr lang="en-US" dirty="0" smtClean="0">
                <a:solidFill>
                  <a:srgbClr val="0000FF"/>
                </a:solidFill>
                <a:latin typeface="Arial Narrow" pitchFamily="34" charset="0"/>
              </a:rPr>
              <a:t>Temperature</a:t>
            </a:r>
          </a:p>
          <a:p>
            <a:pPr marL="857250" lvl="1" indent="-457200">
              <a:buAutoNum type="arabicPeriod"/>
            </a:pPr>
            <a:r>
              <a:rPr lang="en-US" dirty="0" smtClean="0">
                <a:solidFill>
                  <a:srgbClr val="0000FF"/>
                </a:solidFill>
                <a:latin typeface="Arial Narrow" pitchFamily="34" charset="0"/>
              </a:rPr>
              <a:t>Pressure</a:t>
            </a:r>
          </a:p>
          <a:p>
            <a:pPr marL="857250" lvl="1" indent="-457200">
              <a:buAutoNum type="arabicPeriod"/>
            </a:pPr>
            <a:r>
              <a:rPr lang="en-US" dirty="0" smtClean="0">
                <a:solidFill>
                  <a:srgbClr val="0000FF"/>
                </a:solidFill>
                <a:latin typeface="Arial Narrow" pitchFamily="34" charset="0"/>
              </a:rPr>
              <a:t>Environment</a:t>
            </a:r>
          </a:p>
          <a:p>
            <a:pPr marL="857250" lvl="1" indent="-457200">
              <a:buAutoNum type="arabicPeriod"/>
            </a:pPr>
            <a:r>
              <a:rPr lang="en-US" dirty="0" smtClean="0">
                <a:solidFill>
                  <a:srgbClr val="0000FF"/>
                </a:solidFill>
                <a:latin typeface="Arial Narrow" pitchFamily="34" charset="0"/>
              </a:rPr>
              <a:t>Layout </a:t>
            </a:r>
            <a:endParaRPr lang="en-US" dirty="0" smtClean="0"/>
          </a:p>
        </p:txBody>
      </p:sp>
      <p:sp>
        <p:nvSpPr>
          <p:cNvPr id="8" name="Text Placeholder 7"/>
          <p:cNvSpPr>
            <a:spLocks noGrp="1"/>
          </p:cNvSpPr>
          <p:nvPr>
            <p:ph type="body" sz="quarter" idx="3"/>
          </p:nvPr>
        </p:nvSpPr>
        <p:spPr>
          <a:xfrm>
            <a:off x="4419600" y="1752600"/>
            <a:ext cx="4041775" cy="639762"/>
          </a:xfrm>
        </p:spPr>
        <p:txBody>
          <a:bodyPr>
            <a:normAutofit/>
          </a:bodyPr>
          <a:lstStyle/>
          <a:p>
            <a:r>
              <a:rPr lang="en-US" dirty="0" smtClean="0">
                <a:solidFill>
                  <a:srgbClr val="C00000"/>
                </a:solidFill>
              </a:rPr>
              <a:t>Post-process (liquid phase)</a:t>
            </a:r>
            <a:endParaRPr lang="en-US" dirty="0">
              <a:solidFill>
                <a:srgbClr val="C00000"/>
              </a:solidFill>
            </a:endParaRPr>
          </a:p>
        </p:txBody>
      </p:sp>
      <p:sp>
        <p:nvSpPr>
          <p:cNvPr id="9" name="Content Placeholder 8"/>
          <p:cNvSpPr>
            <a:spLocks noGrp="1"/>
          </p:cNvSpPr>
          <p:nvPr>
            <p:ph sz="quarter" idx="4"/>
          </p:nvPr>
        </p:nvSpPr>
        <p:spPr>
          <a:xfrm>
            <a:off x="4343400" y="2590800"/>
            <a:ext cx="4041775" cy="3951288"/>
          </a:xfrm>
        </p:spPr>
        <p:txBody>
          <a:bodyPr/>
          <a:lstStyle/>
          <a:p>
            <a:pPr marL="457200" indent="-457200">
              <a:buAutoNum type="arabicPeriod"/>
            </a:pPr>
            <a:r>
              <a:rPr lang="en-US" dirty="0" smtClean="0">
                <a:solidFill>
                  <a:srgbClr val="3333FF"/>
                </a:solidFill>
                <a:latin typeface="Arial Narrow" pitchFamily="34" charset="0"/>
              </a:rPr>
              <a:t>Thermal treatment</a:t>
            </a:r>
          </a:p>
          <a:p>
            <a:pPr marL="457200" indent="-457200">
              <a:buAutoNum type="arabicPeriod"/>
            </a:pPr>
            <a:r>
              <a:rPr lang="en-US" dirty="0" smtClean="0">
                <a:solidFill>
                  <a:srgbClr val="3333FF"/>
                </a:solidFill>
                <a:latin typeface="Arial Narrow" pitchFamily="34" charset="0"/>
              </a:rPr>
              <a:t>Hydrothermal treatment</a:t>
            </a:r>
          </a:p>
          <a:p>
            <a:pPr marL="457200" indent="-457200">
              <a:buAutoNum type="arabicPeriod"/>
            </a:pPr>
            <a:r>
              <a:rPr lang="en-US" dirty="0" smtClean="0">
                <a:solidFill>
                  <a:srgbClr val="3333FF"/>
                </a:solidFill>
                <a:latin typeface="Arial Narrow" pitchFamily="34" charset="0"/>
              </a:rPr>
              <a:t>High pressure thermal treatment</a:t>
            </a:r>
          </a:p>
          <a:p>
            <a:pPr marL="457200" indent="-457200">
              <a:buAutoNum type="arabicPeriod"/>
            </a:pPr>
            <a:r>
              <a:rPr lang="en-US" dirty="0" smtClean="0">
                <a:solidFill>
                  <a:srgbClr val="3333FF"/>
                </a:solidFill>
                <a:latin typeface="Arial Narrow" pitchFamily="34" charset="0"/>
              </a:rPr>
              <a:t>Catalytic emulsion</a:t>
            </a:r>
          </a:p>
          <a:p>
            <a:pPr marL="457200" indent="-457200">
              <a:buAutoNum type="arabicPeriod"/>
            </a:pPr>
            <a:r>
              <a:rPr lang="en-US" dirty="0" smtClean="0">
                <a:solidFill>
                  <a:srgbClr val="FF33CC"/>
                </a:solidFill>
                <a:latin typeface="Arial Narrow" pitchFamily="34" charset="0"/>
              </a:rPr>
              <a:t>Catalytic hydrogenation</a:t>
            </a:r>
          </a:p>
          <a:p>
            <a:pPr marL="457200" indent="-457200">
              <a:buAutoNum type="arabicPeriod"/>
            </a:pPr>
            <a:endParaRPr lang="en-US" dirty="0"/>
          </a:p>
        </p:txBody>
      </p:sp>
      <p:sp>
        <p:nvSpPr>
          <p:cNvPr id="10" name="Title 1"/>
          <p:cNvSpPr txBox="1">
            <a:spLocks/>
          </p:cNvSpPr>
          <p:nvPr/>
        </p:nvSpPr>
        <p:spPr>
          <a:xfrm>
            <a:off x="0" y="152400"/>
            <a:ext cx="6705600" cy="4873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33CC"/>
                </a:solidFill>
                <a:effectLst/>
                <a:uLnTx/>
                <a:uFillTx/>
                <a:latin typeface="+mj-lt"/>
                <a:ea typeface="+mj-ea"/>
                <a:cs typeface="+mj-cs"/>
              </a:rPr>
              <a:t>Techniques for stabilization of FPO</a:t>
            </a:r>
            <a:endParaRPr kumimoji="0" lang="en-US" sz="3200" b="0" i="0" u="none" strike="noStrike" kern="1200" cap="none" spc="0" normalizeH="0" baseline="0" noProof="0" dirty="0" smtClean="0">
              <a:ln>
                <a:noFill/>
              </a:ln>
              <a:solidFill>
                <a:srgbClr val="FF33CC"/>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791200" cy="838200"/>
          </a:xfrm>
        </p:spPr>
        <p:txBody>
          <a:bodyPr>
            <a:normAutofit/>
          </a:bodyPr>
          <a:lstStyle/>
          <a:p>
            <a:pPr algn="l"/>
            <a:r>
              <a:rPr lang="en-US" sz="2800" b="1" dirty="0" smtClean="0">
                <a:solidFill>
                  <a:srgbClr val="FF33CC"/>
                </a:solidFill>
                <a:cs typeface="Times New Roman" pitchFamily="18" charset="0"/>
              </a:rPr>
              <a:t>Fast </a:t>
            </a:r>
            <a:r>
              <a:rPr lang="en-US" sz="2800" b="1" dirty="0" err="1" smtClean="0">
                <a:solidFill>
                  <a:srgbClr val="FF33CC"/>
                </a:solidFill>
                <a:cs typeface="Times New Roman" pitchFamily="18" charset="0"/>
              </a:rPr>
              <a:t>pyrolysis</a:t>
            </a:r>
            <a:r>
              <a:rPr lang="en-US" sz="2800" b="1" dirty="0" smtClean="0">
                <a:solidFill>
                  <a:srgbClr val="FF33CC"/>
                </a:solidFill>
                <a:cs typeface="Times New Roman" pitchFamily="18" charset="0"/>
              </a:rPr>
              <a:t> unit</a:t>
            </a:r>
            <a:endParaRPr lang="en-US" sz="2800" dirty="0">
              <a:solidFill>
                <a:srgbClr val="FF33CC"/>
              </a:solidFill>
            </a:endParaRPr>
          </a:p>
        </p:txBody>
      </p:sp>
      <p:sp>
        <p:nvSpPr>
          <p:cNvPr id="4" name="Content Placeholder 3"/>
          <p:cNvSpPr>
            <a:spLocks noGrp="1"/>
          </p:cNvSpPr>
          <p:nvPr>
            <p:ph sz="half" idx="2"/>
          </p:nvPr>
        </p:nvSpPr>
        <p:spPr>
          <a:xfrm>
            <a:off x="5257800" y="1600200"/>
            <a:ext cx="3429000" cy="4525963"/>
          </a:xfrm>
        </p:spPr>
        <p:txBody>
          <a:bodyPr/>
          <a:lstStyle/>
          <a:p>
            <a:pPr>
              <a:buNone/>
            </a:pPr>
            <a:r>
              <a:rPr lang="en-US" dirty="0" smtClean="0">
                <a:solidFill>
                  <a:srgbClr val="C00000"/>
                </a:solidFill>
                <a:latin typeface="Arial Narrow" pitchFamily="34" charset="0"/>
              </a:rPr>
              <a:t>Salient features:</a:t>
            </a:r>
          </a:p>
          <a:p>
            <a:pPr>
              <a:buNone/>
            </a:pPr>
            <a:r>
              <a:rPr lang="en-US" sz="2000" dirty="0" smtClean="0">
                <a:solidFill>
                  <a:srgbClr val="3333FF"/>
                </a:solidFill>
                <a:latin typeface="Arial Narrow" pitchFamily="34" charset="0"/>
              </a:rPr>
              <a:t>Capacity: 3 kg/h</a:t>
            </a:r>
          </a:p>
          <a:p>
            <a:pPr>
              <a:buNone/>
            </a:pPr>
            <a:r>
              <a:rPr lang="en-US" sz="2000" dirty="0" smtClean="0">
                <a:solidFill>
                  <a:srgbClr val="3333FF"/>
                </a:solidFill>
                <a:latin typeface="Arial Narrow" pitchFamily="34" charset="0"/>
              </a:rPr>
              <a:t>Reactor: Bubbling fluidized bed</a:t>
            </a:r>
          </a:p>
          <a:p>
            <a:pPr>
              <a:buNone/>
            </a:pPr>
            <a:r>
              <a:rPr lang="en-US" sz="2000" dirty="0" smtClean="0">
                <a:solidFill>
                  <a:srgbClr val="3333FF"/>
                </a:solidFill>
                <a:latin typeface="Arial Narrow" pitchFamily="34" charset="0"/>
              </a:rPr>
              <a:t>Heating media: Sand</a:t>
            </a:r>
          </a:p>
          <a:p>
            <a:pPr>
              <a:buNone/>
            </a:pPr>
            <a:r>
              <a:rPr lang="en-US" sz="2000" dirty="0" smtClean="0">
                <a:solidFill>
                  <a:srgbClr val="3333FF"/>
                </a:solidFill>
                <a:latin typeface="Arial Narrow" pitchFamily="34" charset="0"/>
              </a:rPr>
              <a:t>Biomass: </a:t>
            </a:r>
            <a:r>
              <a:rPr lang="en-US" sz="2000" dirty="0" err="1" smtClean="0">
                <a:solidFill>
                  <a:srgbClr val="3333FF"/>
                </a:solidFill>
                <a:latin typeface="Arial Narrow" pitchFamily="34" charset="0"/>
              </a:rPr>
              <a:t>Jatopha</a:t>
            </a:r>
            <a:r>
              <a:rPr lang="en-US" sz="2000" dirty="0" smtClean="0">
                <a:solidFill>
                  <a:srgbClr val="3333FF"/>
                </a:solidFill>
                <a:latin typeface="Arial Narrow" pitchFamily="34" charset="0"/>
              </a:rPr>
              <a:t> expelled cake (particle size: </a:t>
            </a:r>
            <a:r>
              <a:rPr lang="en-US" sz="2000" dirty="0" smtClean="0">
                <a:solidFill>
                  <a:srgbClr val="3333FF"/>
                </a:solidFill>
                <a:latin typeface="Arial Narrow" pitchFamily="34" charset="0"/>
                <a:sym typeface="Symbol"/>
              </a:rPr>
              <a:t>1.4 mm)</a:t>
            </a:r>
            <a:endParaRPr lang="en-US" sz="2000" dirty="0" smtClean="0">
              <a:solidFill>
                <a:srgbClr val="3333FF"/>
              </a:solidFill>
              <a:latin typeface="Arial Narrow" pitchFamily="34" charset="0"/>
            </a:endParaRPr>
          </a:p>
          <a:p>
            <a:pPr>
              <a:buNone/>
            </a:pPr>
            <a:r>
              <a:rPr lang="en-US" sz="2000" dirty="0" smtClean="0">
                <a:solidFill>
                  <a:srgbClr val="3333FF"/>
                </a:solidFill>
                <a:latin typeface="Arial Narrow" pitchFamily="34" charset="0"/>
              </a:rPr>
              <a:t>Temperature: 530 °C</a:t>
            </a:r>
          </a:p>
          <a:p>
            <a:pPr>
              <a:buNone/>
            </a:pPr>
            <a:r>
              <a:rPr lang="en-US" sz="2000" dirty="0" smtClean="0">
                <a:solidFill>
                  <a:srgbClr val="3333FF"/>
                </a:solidFill>
                <a:latin typeface="Arial Narrow" pitchFamily="34" charset="0"/>
              </a:rPr>
              <a:t>Pressure: 1 atmosphere</a:t>
            </a:r>
          </a:p>
          <a:p>
            <a:pPr>
              <a:buNone/>
            </a:pPr>
            <a:r>
              <a:rPr lang="en-US" sz="2000" dirty="0" smtClean="0">
                <a:latin typeface="Arial Narrow" pitchFamily="34" charset="0"/>
              </a:rPr>
              <a:t> </a:t>
            </a:r>
            <a:endParaRPr lang="en-US" sz="2000" dirty="0">
              <a:latin typeface="Arial Narrow" pitchFamily="34" charset="0"/>
            </a:endParaRPr>
          </a:p>
        </p:txBody>
      </p:sp>
      <p:pic>
        <p:nvPicPr>
          <p:cNvPr id="5" name="Content Placeholder 3" descr="1.jpg"/>
          <p:cNvPicPr>
            <a:picLocks noGrp="1" noChangeAspect="1"/>
          </p:cNvPicPr>
          <p:nvPr>
            <p:ph sz="half" idx="1"/>
          </p:nvPr>
        </p:nvPicPr>
        <p:blipFill>
          <a:blip r:embed="rId2"/>
          <a:stretch>
            <a:fillRect/>
          </a:stretch>
        </p:blipFill>
        <p:spPr>
          <a:xfrm>
            <a:off x="228600" y="914400"/>
            <a:ext cx="4724400" cy="5334000"/>
          </a:xfrm>
        </p:spPr>
      </p:pic>
      <p:sp>
        <p:nvSpPr>
          <p:cNvPr id="6" name="Slide Number Placeholder 5"/>
          <p:cNvSpPr>
            <a:spLocks noGrp="1"/>
          </p:cNvSpPr>
          <p:nvPr>
            <p:ph type="sldNum" sz="quarter" idx="12"/>
          </p:nvPr>
        </p:nvSpPr>
        <p:spPr/>
        <p:txBody>
          <a:bodyPr/>
          <a:lstStyle/>
          <a:p>
            <a:fld id="{6AE5802A-FC52-426F-B987-DBB3E3E616F6}" type="slidenum">
              <a:rPr lang="en-US" smtClean="0"/>
              <a:pPr/>
              <a:t>14</a:t>
            </a:fld>
            <a:endParaRPr lang="en-US" dirty="0"/>
          </a:p>
        </p:txBody>
      </p:sp>
      <p:sp>
        <p:nvSpPr>
          <p:cNvPr id="7" name="TextBox 6"/>
          <p:cNvSpPr txBox="1"/>
          <p:nvPr/>
        </p:nvSpPr>
        <p:spPr>
          <a:xfrm>
            <a:off x="245850" y="6324600"/>
            <a:ext cx="2497350" cy="369332"/>
          </a:xfrm>
          <a:prstGeom prst="rect">
            <a:avLst/>
          </a:prstGeom>
          <a:noFill/>
        </p:spPr>
        <p:txBody>
          <a:bodyPr wrap="none" rtlCol="0">
            <a:spAutoFit/>
          </a:bodyPr>
          <a:lstStyle/>
          <a:p>
            <a:r>
              <a:rPr lang="en-US" dirty="0" smtClean="0"/>
              <a:t>FPO unit at IIP </a:t>
            </a:r>
            <a:r>
              <a:rPr lang="en-US" dirty="0" err="1" smtClean="0"/>
              <a:t>Dehradun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05800" cy="715962"/>
          </a:xfrm>
        </p:spPr>
        <p:txBody>
          <a:bodyPr>
            <a:normAutofit/>
          </a:bodyPr>
          <a:lstStyle/>
          <a:p>
            <a:pPr algn="l"/>
            <a:r>
              <a:rPr lang="en-US" sz="3200" b="1" dirty="0" smtClean="0">
                <a:solidFill>
                  <a:srgbClr val="FF33CC"/>
                </a:solidFill>
              </a:rPr>
              <a:t>Autoclave reactor: </a:t>
            </a:r>
            <a:r>
              <a:rPr lang="en-US" sz="3200" dirty="0" err="1" smtClean="0"/>
              <a:t>Hydrodeoxygenation</a:t>
            </a:r>
            <a:r>
              <a:rPr lang="en-US" sz="3200" dirty="0" smtClean="0"/>
              <a:t> of FPO</a:t>
            </a:r>
            <a:endParaRPr lang="en-US" sz="3200" dirty="0"/>
          </a:p>
        </p:txBody>
      </p:sp>
      <p:sp>
        <p:nvSpPr>
          <p:cNvPr id="4" name="Content Placeholder 3"/>
          <p:cNvSpPr>
            <a:spLocks noGrp="1"/>
          </p:cNvSpPr>
          <p:nvPr>
            <p:ph sz="half" idx="2"/>
          </p:nvPr>
        </p:nvSpPr>
        <p:spPr>
          <a:xfrm>
            <a:off x="5638800" y="1600200"/>
            <a:ext cx="3048000" cy="4525963"/>
          </a:xfrm>
        </p:spPr>
        <p:txBody>
          <a:bodyPr>
            <a:normAutofit/>
          </a:bodyPr>
          <a:lstStyle/>
          <a:p>
            <a:pPr>
              <a:buNone/>
            </a:pPr>
            <a:r>
              <a:rPr lang="en-US" dirty="0" smtClean="0">
                <a:solidFill>
                  <a:srgbClr val="C00000"/>
                </a:solidFill>
                <a:latin typeface="Arial Narrow" pitchFamily="34" charset="0"/>
              </a:rPr>
              <a:t>Salient features:</a:t>
            </a:r>
          </a:p>
          <a:p>
            <a:pPr>
              <a:buNone/>
            </a:pPr>
            <a:r>
              <a:rPr lang="en-US" sz="2000" dirty="0" smtClean="0">
                <a:solidFill>
                  <a:srgbClr val="3333FF"/>
                </a:solidFill>
                <a:latin typeface="Arial Narrow" pitchFamily="34" charset="0"/>
              </a:rPr>
              <a:t>Capacity: 600 ml</a:t>
            </a:r>
          </a:p>
          <a:p>
            <a:pPr>
              <a:buNone/>
            </a:pPr>
            <a:r>
              <a:rPr lang="en-US" sz="2000" dirty="0" smtClean="0">
                <a:solidFill>
                  <a:srgbClr val="3333FF"/>
                </a:solidFill>
                <a:latin typeface="Arial Narrow" pitchFamily="34" charset="0"/>
              </a:rPr>
              <a:t>Feed: Crude </a:t>
            </a:r>
            <a:r>
              <a:rPr lang="en-US" sz="2000" dirty="0" err="1" smtClean="0">
                <a:solidFill>
                  <a:srgbClr val="3333FF"/>
                </a:solidFill>
                <a:latin typeface="Arial Narrow" pitchFamily="34" charset="0"/>
              </a:rPr>
              <a:t>pyrolysis</a:t>
            </a:r>
            <a:r>
              <a:rPr lang="en-US" sz="2000" dirty="0" smtClean="0">
                <a:solidFill>
                  <a:srgbClr val="3333FF"/>
                </a:solidFill>
                <a:latin typeface="Arial Narrow" pitchFamily="34" charset="0"/>
              </a:rPr>
              <a:t> oil</a:t>
            </a:r>
          </a:p>
          <a:p>
            <a:pPr>
              <a:buNone/>
            </a:pPr>
            <a:r>
              <a:rPr lang="en-US" sz="2000" dirty="0" smtClean="0">
                <a:solidFill>
                  <a:srgbClr val="3333FF"/>
                </a:solidFill>
                <a:latin typeface="Arial Narrow" pitchFamily="34" charset="0"/>
              </a:rPr>
              <a:t>Catalyst: Pd/Al</a:t>
            </a:r>
            <a:r>
              <a:rPr lang="en-US" sz="2000" baseline="-25000" dirty="0" smtClean="0">
                <a:solidFill>
                  <a:srgbClr val="3333FF"/>
                </a:solidFill>
                <a:latin typeface="Arial Narrow" pitchFamily="34" charset="0"/>
              </a:rPr>
              <a:t>2</a:t>
            </a:r>
            <a:r>
              <a:rPr lang="en-US" sz="2000" dirty="0" smtClean="0">
                <a:solidFill>
                  <a:srgbClr val="3333FF"/>
                </a:solidFill>
                <a:latin typeface="Arial Narrow" pitchFamily="34" charset="0"/>
              </a:rPr>
              <a:t>O</a:t>
            </a:r>
            <a:r>
              <a:rPr lang="en-US" sz="2000" baseline="-25000" dirty="0" smtClean="0">
                <a:solidFill>
                  <a:srgbClr val="3333FF"/>
                </a:solidFill>
                <a:latin typeface="Arial Narrow" pitchFamily="34" charset="0"/>
              </a:rPr>
              <a:t>3</a:t>
            </a:r>
            <a:r>
              <a:rPr lang="en-US" sz="2000" dirty="0" smtClean="0">
                <a:solidFill>
                  <a:srgbClr val="3333FF"/>
                </a:solidFill>
                <a:latin typeface="Arial Narrow" pitchFamily="34" charset="0"/>
              </a:rPr>
              <a:t> catalysts</a:t>
            </a:r>
          </a:p>
          <a:p>
            <a:pPr>
              <a:buNone/>
            </a:pPr>
            <a:r>
              <a:rPr lang="en-US" sz="2000" dirty="0" smtClean="0">
                <a:solidFill>
                  <a:srgbClr val="3333FF"/>
                </a:solidFill>
                <a:latin typeface="Arial Narrow" pitchFamily="34" charset="0"/>
              </a:rPr>
              <a:t>Reactor: CSTR (Batch)</a:t>
            </a:r>
          </a:p>
          <a:p>
            <a:pPr>
              <a:buNone/>
            </a:pPr>
            <a:r>
              <a:rPr lang="en-US" sz="2000" dirty="0" smtClean="0">
                <a:solidFill>
                  <a:srgbClr val="3333FF"/>
                </a:solidFill>
                <a:latin typeface="Arial Narrow" pitchFamily="34" charset="0"/>
              </a:rPr>
              <a:t>Temperature: 250-300 °C</a:t>
            </a:r>
          </a:p>
          <a:p>
            <a:pPr>
              <a:buNone/>
            </a:pPr>
            <a:r>
              <a:rPr lang="en-US" sz="2000" dirty="0" smtClean="0">
                <a:solidFill>
                  <a:srgbClr val="3333FF"/>
                </a:solidFill>
                <a:latin typeface="Arial Narrow" pitchFamily="34" charset="0"/>
              </a:rPr>
              <a:t>Pressure: 80 bar</a:t>
            </a:r>
          </a:p>
          <a:p>
            <a:pPr>
              <a:buNone/>
            </a:pPr>
            <a:endParaRPr lang="en-US" sz="2200" dirty="0" smtClean="0">
              <a:solidFill>
                <a:srgbClr val="7030A0"/>
              </a:solidFill>
              <a:latin typeface="Arial Narrow" pitchFamily="34" charset="0"/>
            </a:endParaRPr>
          </a:p>
          <a:p>
            <a:pPr>
              <a:buNone/>
            </a:pPr>
            <a:endParaRPr lang="en-US" sz="2200" dirty="0" smtClean="0">
              <a:solidFill>
                <a:srgbClr val="7030A0"/>
              </a:solidFill>
              <a:latin typeface="Arial Narrow" pitchFamily="34" charset="0"/>
            </a:endParaRPr>
          </a:p>
          <a:p>
            <a:endParaRPr lang="en-US" dirty="0">
              <a:latin typeface="Arial Narrow" pitchFamily="34"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066800"/>
            <a:ext cx="5253382" cy="5105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AE5802A-FC52-426F-B987-DBB3E3E616F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rgbClr val="0000FF"/>
                </a:solidFill>
              </a:rPr>
              <a:t>Catalyst Preparation</a:t>
            </a:r>
            <a:endParaRPr lang="en-US" sz="3600" b="1" dirty="0">
              <a:solidFill>
                <a:srgbClr val="0000FF"/>
              </a:solidFill>
            </a:endParaRPr>
          </a:p>
        </p:txBody>
      </p:sp>
      <p:sp>
        <p:nvSpPr>
          <p:cNvPr id="6" name="Content Placeholder 5"/>
          <p:cNvSpPr>
            <a:spLocks noGrp="1"/>
          </p:cNvSpPr>
          <p:nvPr>
            <p:ph idx="1"/>
          </p:nvPr>
        </p:nvSpPr>
        <p:spPr/>
        <p:txBody>
          <a:bodyPr>
            <a:normAutofit fontScale="70000" lnSpcReduction="20000"/>
          </a:bodyPr>
          <a:lstStyle/>
          <a:p>
            <a:r>
              <a:rPr lang="en-US" dirty="0" smtClean="0"/>
              <a:t>Palladium (99.9%, Sigma-Aldrich Chemicals) and γ-alumina Al</a:t>
            </a:r>
            <a:r>
              <a:rPr lang="en-US" baseline="-25000" dirty="0" smtClean="0"/>
              <a:t>2</a:t>
            </a:r>
            <a:r>
              <a:rPr lang="en-US" dirty="0" smtClean="0"/>
              <a:t>O</a:t>
            </a:r>
            <a:r>
              <a:rPr lang="en-US" baseline="-25000" dirty="0" smtClean="0"/>
              <a:t>3</a:t>
            </a:r>
            <a:r>
              <a:rPr lang="en-US" dirty="0" smtClean="0"/>
              <a:t> (97%, Sigma-Aldrich Chemicals) were chosen as an active and support materials for the preparation of </a:t>
            </a:r>
            <a:r>
              <a:rPr lang="en-US" dirty="0" err="1" smtClean="0"/>
              <a:t>hydrodeoxygenating</a:t>
            </a:r>
            <a:r>
              <a:rPr lang="en-US" dirty="0" smtClean="0"/>
              <a:t> catalyst. </a:t>
            </a:r>
          </a:p>
          <a:p>
            <a:r>
              <a:rPr lang="en-US" dirty="0" err="1" smtClean="0"/>
              <a:t>Mesoporous</a:t>
            </a:r>
            <a:r>
              <a:rPr lang="en-US" dirty="0" smtClean="0"/>
              <a:t> alumina was prepared using </a:t>
            </a:r>
            <a:r>
              <a:rPr lang="en-US" b="1" dirty="0" smtClean="0"/>
              <a:t>incipient wetness impregnation method</a:t>
            </a:r>
            <a:r>
              <a:rPr lang="en-US" dirty="0" smtClean="0"/>
              <a:t>. </a:t>
            </a:r>
          </a:p>
          <a:p>
            <a:pPr lvl="1"/>
            <a:r>
              <a:rPr lang="en-US" dirty="0" smtClean="0"/>
              <a:t>The Pd was loaded over alumina.</a:t>
            </a:r>
          </a:p>
          <a:p>
            <a:pPr lvl="1"/>
            <a:r>
              <a:rPr lang="en-US" dirty="0" smtClean="0"/>
              <a:t>1.0 g of Palladium (II) nitrate </a:t>
            </a:r>
            <a:r>
              <a:rPr lang="en-US" dirty="0" err="1" smtClean="0"/>
              <a:t>dihydrate</a:t>
            </a:r>
            <a:r>
              <a:rPr lang="en-US" dirty="0" smtClean="0"/>
              <a:t> was dissolved in 30 ml of water, and 20 ml of ethanol and 20 g of γ-alumina (Al</a:t>
            </a:r>
            <a:r>
              <a:rPr lang="en-US" baseline="-25000" dirty="0" smtClean="0"/>
              <a:t>2</a:t>
            </a:r>
            <a:r>
              <a:rPr lang="en-US" dirty="0" smtClean="0"/>
              <a:t>O</a:t>
            </a:r>
            <a:r>
              <a:rPr lang="en-US" baseline="-25000" dirty="0" smtClean="0"/>
              <a:t>3</a:t>
            </a:r>
            <a:r>
              <a:rPr lang="en-US" dirty="0" smtClean="0"/>
              <a:t>) (Surface area = 243 m</a:t>
            </a:r>
            <a:r>
              <a:rPr lang="en-US" baseline="30000" dirty="0" smtClean="0"/>
              <a:t>2</a:t>
            </a:r>
            <a:r>
              <a:rPr lang="en-US" dirty="0" smtClean="0"/>
              <a:t> g</a:t>
            </a:r>
            <a:r>
              <a:rPr lang="en-US" baseline="30000" dirty="0" smtClean="0"/>
              <a:t>-1</a:t>
            </a:r>
            <a:r>
              <a:rPr lang="en-US" dirty="0" smtClean="0"/>
              <a:t>) was added simultaneously. </a:t>
            </a:r>
          </a:p>
          <a:p>
            <a:pPr lvl="1"/>
            <a:r>
              <a:rPr lang="en-US" dirty="0" smtClean="0"/>
              <a:t>The mixture was stirred constantly at 80 °C for 5 hours to dry the sample. </a:t>
            </a:r>
          </a:p>
          <a:p>
            <a:pPr lvl="1"/>
            <a:r>
              <a:rPr lang="en-US" dirty="0" smtClean="0"/>
              <a:t>The dried sample was further dried at 120 °C for overnight in an oven. Finally, the Pd metal loaded on alumina was </a:t>
            </a:r>
            <a:r>
              <a:rPr lang="en-US" dirty="0" err="1" smtClean="0"/>
              <a:t>calcined</a:t>
            </a:r>
            <a:r>
              <a:rPr lang="en-US" dirty="0" smtClean="0"/>
              <a:t> at 500 </a:t>
            </a:r>
            <a:r>
              <a:rPr lang="en-US" baseline="30000" dirty="0" smtClean="0"/>
              <a:t>°</a:t>
            </a:r>
            <a:r>
              <a:rPr lang="en-US" dirty="0" smtClean="0"/>
              <a:t>C in a furnace for 8 h to prepare Pd/Al</a:t>
            </a:r>
            <a:r>
              <a:rPr lang="en-US" baseline="-25000" dirty="0" smtClean="0"/>
              <a:t>2</a:t>
            </a:r>
            <a:r>
              <a:rPr lang="en-US" dirty="0" smtClean="0"/>
              <a:t>O</a:t>
            </a:r>
            <a:r>
              <a:rPr lang="en-US" baseline="-25000" dirty="0" smtClean="0"/>
              <a:t>3</a:t>
            </a:r>
            <a:r>
              <a:rPr lang="en-US" dirty="0" smtClean="0"/>
              <a:t> catalyst (</a:t>
            </a:r>
            <a:r>
              <a:rPr lang="en-US" b="1" dirty="0" smtClean="0">
                <a:solidFill>
                  <a:srgbClr val="C00000"/>
                </a:solidFill>
              </a:rPr>
              <a:t>2% Pd on alumina</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Hydrodeoxygenation</a:t>
            </a:r>
            <a:r>
              <a:rPr lang="en-US" sz="3600" dirty="0" smtClean="0"/>
              <a:t> of FPO</a:t>
            </a:r>
            <a:endParaRPr lang="en-US" sz="3600" dirty="0"/>
          </a:p>
        </p:txBody>
      </p:sp>
      <p:sp>
        <p:nvSpPr>
          <p:cNvPr id="3" name="Content Placeholder 2"/>
          <p:cNvSpPr>
            <a:spLocks noGrp="1"/>
          </p:cNvSpPr>
          <p:nvPr>
            <p:ph idx="1"/>
          </p:nvPr>
        </p:nvSpPr>
        <p:spPr/>
        <p:txBody>
          <a:bodyPr>
            <a:normAutofit fontScale="62500" lnSpcReduction="20000"/>
          </a:bodyPr>
          <a:lstStyle/>
          <a:p>
            <a:r>
              <a:rPr lang="en-US" dirty="0" smtClean="0"/>
              <a:t>A 100 ml stainless steel, high pressure stirred tank reactor (M/s Autoclave Engineers, USA) with bolted closure, floor stand and magnetic drive assembly was used to partially </a:t>
            </a:r>
            <a:r>
              <a:rPr lang="en-US" dirty="0" err="1" smtClean="0"/>
              <a:t>hydrodeoxygenate</a:t>
            </a:r>
            <a:r>
              <a:rPr lang="en-US" dirty="0" smtClean="0"/>
              <a:t> the heavy fraction of FPO in batch mode.</a:t>
            </a:r>
          </a:p>
          <a:p>
            <a:r>
              <a:rPr lang="en-US" dirty="0" smtClean="0"/>
              <a:t>Before starting the reaction, the reactor was purged with hydrogen gas for a period of 5 min, and then it was pressurized up to 80 bar pressure. </a:t>
            </a:r>
          </a:p>
          <a:p>
            <a:r>
              <a:rPr lang="en-US" dirty="0" smtClean="0"/>
              <a:t>A constant speed of stirrer was maintained at 700 rpm. </a:t>
            </a:r>
          </a:p>
          <a:p>
            <a:r>
              <a:rPr lang="en-US" dirty="0" smtClean="0"/>
              <a:t>The reactor temperature was raised to 250 </a:t>
            </a:r>
            <a:r>
              <a:rPr lang="en-US" baseline="30000" dirty="0" smtClean="0"/>
              <a:t>0</a:t>
            </a:r>
            <a:r>
              <a:rPr lang="en-US" dirty="0" smtClean="0"/>
              <a:t>C/300 </a:t>
            </a:r>
            <a:r>
              <a:rPr lang="en-US" baseline="30000" dirty="0" smtClean="0"/>
              <a:t>0</a:t>
            </a:r>
            <a:r>
              <a:rPr lang="en-US" dirty="0" smtClean="0"/>
              <a:t>C from ambient with heating rate of 5 </a:t>
            </a:r>
            <a:r>
              <a:rPr lang="en-US" baseline="30000" dirty="0" smtClean="0"/>
              <a:t>0</a:t>
            </a:r>
            <a:r>
              <a:rPr lang="en-US" dirty="0" smtClean="0"/>
              <a:t>C min</a:t>
            </a:r>
            <a:r>
              <a:rPr lang="en-US" baseline="30000" dirty="0" smtClean="0"/>
              <a:t>-1</a:t>
            </a:r>
            <a:r>
              <a:rPr lang="en-US" dirty="0" smtClean="0"/>
              <a:t>. </a:t>
            </a:r>
          </a:p>
          <a:p>
            <a:r>
              <a:rPr lang="en-US" dirty="0" smtClean="0"/>
              <a:t>As a result an increase in reactor pressure was observed from 80 to 120 bars. </a:t>
            </a:r>
          </a:p>
          <a:p>
            <a:r>
              <a:rPr lang="en-US" dirty="0" smtClean="0"/>
              <a:t>The same temperature was maintained for a period of 4 h. </a:t>
            </a:r>
          </a:p>
          <a:p>
            <a:r>
              <a:rPr lang="en-US" dirty="0" smtClean="0"/>
              <a:t>The reactor was then cooled down to ambient temperature. </a:t>
            </a:r>
          </a:p>
          <a:p>
            <a:r>
              <a:rPr lang="en-US" dirty="0" smtClean="0"/>
              <a:t>The liquid products were collected and analyzed separately using NMR spectroscopy.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066800"/>
          </a:xfrm>
        </p:spPr>
        <p:txBody>
          <a:bodyPr>
            <a:noAutofit/>
          </a:bodyPr>
          <a:lstStyle/>
          <a:p>
            <a:pPr algn="l"/>
            <a:r>
              <a:rPr lang="en-US" sz="3600" b="1" dirty="0" smtClean="0">
                <a:solidFill>
                  <a:srgbClr val="0000FF"/>
                </a:solidFill>
              </a:rPr>
              <a:t>Elemental analysis: </a:t>
            </a:r>
            <a:r>
              <a:rPr lang="en-US" sz="3200" b="1" dirty="0" smtClean="0">
                <a:solidFill>
                  <a:srgbClr val="0000FF"/>
                </a:solidFill>
              </a:rPr>
              <a:t/>
            </a:r>
            <a:br>
              <a:rPr lang="en-US" sz="3200" b="1" dirty="0" smtClean="0">
                <a:solidFill>
                  <a:srgbClr val="0000FF"/>
                </a:solidFill>
              </a:rPr>
            </a:br>
            <a:r>
              <a:rPr lang="en-US" sz="3200" dirty="0" smtClean="0"/>
              <a:t>Biomass Feedstock, FPO and HDO</a:t>
            </a:r>
            <a:endParaRPr lang="en-US" sz="3200" dirty="0"/>
          </a:p>
        </p:txBody>
      </p:sp>
      <p:graphicFrame>
        <p:nvGraphicFramePr>
          <p:cNvPr id="7" name="Content Placeholder 6"/>
          <p:cNvGraphicFramePr>
            <a:graphicFrameLocks noGrp="1"/>
          </p:cNvGraphicFramePr>
          <p:nvPr>
            <p:ph idx="1"/>
          </p:nvPr>
        </p:nvGraphicFramePr>
        <p:xfrm>
          <a:off x="228600" y="2438400"/>
          <a:ext cx="8686800" cy="2590799"/>
        </p:xfrm>
        <a:graphic>
          <a:graphicData uri="http://schemas.openxmlformats.org/drawingml/2006/table">
            <a:tbl>
              <a:tblPr>
                <a:tableStyleId>{5DA37D80-6434-44D0-A028-1B22A696006F}</a:tableStyleId>
              </a:tblPr>
              <a:tblGrid>
                <a:gridCol w="1981200"/>
                <a:gridCol w="838200"/>
                <a:gridCol w="1066800"/>
                <a:gridCol w="914400"/>
                <a:gridCol w="1066800"/>
                <a:gridCol w="1066800"/>
                <a:gridCol w="914400"/>
                <a:gridCol w="838200"/>
              </a:tblGrid>
              <a:tr h="527565">
                <a:tc>
                  <a:txBody>
                    <a:bodyPr/>
                    <a:lstStyle/>
                    <a:p>
                      <a:pPr marL="0" marR="0" algn="l">
                        <a:lnSpc>
                          <a:spcPct val="115000"/>
                        </a:lnSpc>
                        <a:spcBef>
                          <a:spcPts val="0"/>
                        </a:spcBef>
                        <a:spcAft>
                          <a:spcPts val="0"/>
                        </a:spcAft>
                      </a:pPr>
                      <a:r>
                        <a:rPr lang="en-US" sz="1800" dirty="0">
                          <a:solidFill>
                            <a:srgbClr val="3333FF"/>
                          </a:solidFill>
                          <a:latin typeface="Arial Narrow" pitchFamily="34" charset="0"/>
                        </a:rPr>
                        <a:t>Sample name</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C, wt.%</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H, wt.%</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N, wt.%</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O, wt.%</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S, wt.%</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H/C</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O/C</a:t>
                      </a:r>
                      <a:endParaRPr lang="en-US" sz="1800">
                        <a:solidFill>
                          <a:srgbClr val="3333FF"/>
                        </a:solidFill>
                        <a:latin typeface="Arial Narrow" pitchFamily="34" charset="0"/>
                        <a:ea typeface="Calibri"/>
                        <a:cs typeface="Times New Roman"/>
                      </a:endParaRPr>
                    </a:p>
                  </a:txBody>
                  <a:tcPr marL="68580" marR="68580" marT="0" marB="0" anchor="ctr"/>
                </a:tc>
              </a:tr>
              <a:tr h="555295">
                <a:tc>
                  <a:txBody>
                    <a:bodyPr/>
                    <a:lstStyle/>
                    <a:p>
                      <a:pPr marL="0" marR="0" algn="l">
                        <a:lnSpc>
                          <a:spcPct val="115000"/>
                        </a:lnSpc>
                        <a:spcBef>
                          <a:spcPts val="0"/>
                        </a:spcBef>
                        <a:spcAft>
                          <a:spcPts val="0"/>
                        </a:spcAft>
                      </a:pPr>
                      <a:r>
                        <a:rPr lang="en-US" sz="1800" dirty="0" err="1">
                          <a:solidFill>
                            <a:srgbClr val="3333FF"/>
                          </a:solidFill>
                          <a:latin typeface="Arial Narrow" pitchFamily="34" charset="0"/>
                        </a:rPr>
                        <a:t>Jatropha</a:t>
                      </a:r>
                      <a:r>
                        <a:rPr lang="en-US" sz="1800" dirty="0">
                          <a:solidFill>
                            <a:srgbClr val="3333FF"/>
                          </a:solidFill>
                          <a:latin typeface="Arial Narrow" pitchFamily="34" charset="0"/>
                        </a:rPr>
                        <a:t> </a:t>
                      </a:r>
                      <a:r>
                        <a:rPr lang="en-US" sz="1800" dirty="0" err="1">
                          <a:solidFill>
                            <a:srgbClr val="3333FF"/>
                          </a:solidFill>
                          <a:latin typeface="Arial Narrow" pitchFamily="34" charset="0"/>
                        </a:rPr>
                        <a:t>curcas</a:t>
                      </a:r>
                      <a:r>
                        <a:rPr lang="en-US" sz="1800" dirty="0">
                          <a:solidFill>
                            <a:srgbClr val="3333FF"/>
                          </a:solidFill>
                          <a:latin typeface="Arial Narrow" pitchFamily="34" charset="0"/>
                        </a:rPr>
                        <a:t> cake</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45.50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6.70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2.43</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45.33</a:t>
                      </a:r>
                      <a:endParaRPr lang="en-US" sz="1800" dirty="0">
                        <a:solidFill>
                          <a:srgbClr val="3333FF"/>
                        </a:solidFill>
                        <a:latin typeface="Arial Narrow" pitchFamily="34" charset="0"/>
                        <a:ea typeface="Calibri"/>
                        <a:cs typeface="Times New Roman"/>
                      </a:endParaRPr>
                    </a:p>
                  </a:txBody>
                  <a:tcPr marL="68580" marR="68580" marT="0" marB="0" anchor="ctr">
                    <a:solidFill>
                      <a:srgbClr val="FFC000"/>
                    </a:solidFill>
                  </a:tcP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0.04</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1.76</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0.74</a:t>
                      </a:r>
                      <a:endParaRPr lang="en-US" sz="1800" dirty="0">
                        <a:solidFill>
                          <a:srgbClr val="3333FF"/>
                        </a:solidFill>
                        <a:latin typeface="Arial Narrow" pitchFamily="34" charset="0"/>
                        <a:ea typeface="Calibri"/>
                        <a:cs typeface="Times New Roman"/>
                      </a:endParaRPr>
                    </a:p>
                  </a:txBody>
                  <a:tcPr marL="68580" marR="68580" marT="0" marB="0" anchor="ctr"/>
                </a:tc>
              </a:tr>
              <a:tr h="510697">
                <a:tc>
                  <a:txBody>
                    <a:bodyPr/>
                    <a:lstStyle/>
                    <a:p>
                      <a:pPr marL="0" marR="0" algn="l">
                        <a:lnSpc>
                          <a:spcPct val="115000"/>
                        </a:lnSpc>
                        <a:spcBef>
                          <a:spcPts val="0"/>
                        </a:spcBef>
                        <a:spcAft>
                          <a:spcPts val="0"/>
                        </a:spcAft>
                      </a:pPr>
                      <a:r>
                        <a:rPr lang="en-US" sz="1800" dirty="0">
                          <a:solidFill>
                            <a:srgbClr val="3333FF"/>
                          </a:solidFill>
                          <a:latin typeface="Arial Narrow" pitchFamily="34" charset="0"/>
                        </a:rPr>
                        <a:t>Fast </a:t>
                      </a:r>
                      <a:r>
                        <a:rPr lang="en-US" sz="1800" dirty="0" err="1">
                          <a:solidFill>
                            <a:srgbClr val="3333FF"/>
                          </a:solidFill>
                          <a:latin typeface="Arial Narrow" pitchFamily="34" charset="0"/>
                        </a:rPr>
                        <a:t>pyrolysis</a:t>
                      </a:r>
                      <a:r>
                        <a:rPr lang="en-US" sz="1800" dirty="0">
                          <a:solidFill>
                            <a:srgbClr val="3333FF"/>
                          </a:solidFill>
                          <a:latin typeface="Arial Narrow" pitchFamily="34" charset="0"/>
                        </a:rPr>
                        <a:t> oil</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56.50</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7.10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4.30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32.0</a:t>
                      </a:r>
                      <a:endParaRPr lang="en-US" sz="1800" dirty="0">
                        <a:solidFill>
                          <a:srgbClr val="3333FF"/>
                        </a:solidFill>
                        <a:latin typeface="Arial Narrow" pitchFamily="34" charset="0"/>
                        <a:ea typeface="Calibri"/>
                        <a:cs typeface="Times New Roman"/>
                      </a:endParaRPr>
                    </a:p>
                  </a:txBody>
                  <a:tcPr marL="68580" marR="68580" marT="0" marB="0" anchor="ctr">
                    <a:solidFill>
                      <a:srgbClr val="FFC000"/>
                    </a:solidFill>
                  </a:tcP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0.09</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1.50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0.42</a:t>
                      </a:r>
                      <a:endParaRPr lang="en-US" sz="1800" dirty="0">
                        <a:solidFill>
                          <a:srgbClr val="3333FF"/>
                        </a:solidFill>
                        <a:latin typeface="Arial Narrow" pitchFamily="34" charset="0"/>
                        <a:ea typeface="Calibri"/>
                        <a:cs typeface="Times New Roman"/>
                      </a:endParaRPr>
                    </a:p>
                  </a:txBody>
                  <a:tcPr marL="68580" marR="68580" marT="0" marB="0" anchor="ctr"/>
                </a:tc>
              </a:tr>
              <a:tr h="510697">
                <a:tc>
                  <a:txBody>
                    <a:bodyPr/>
                    <a:lstStyle/>
                    <a:p>
                      <a:pPr marL="0" marR="0" algn="l">
                        <a:lnSpc>
                          <a:spcPct val="115000"/>
                        </a:lnSpc>
                        <a:spcBef>
                          <a:spcPts val="0"/>
                        </a:spcBef>
                        <a:spcAft>
                          <a:spcPts val="0"/>
                        </a:spcAft>
                      </a:pPr>
                      <a:r>
                        <a:rPr lang="en-US" sz="1800" dirty="0">
                          <a:solidFill>
                            <a:srgbClr val="3333FF"/>
                          </a:solidFill>
                          <a:latin typeface="Arial Narrow" pitchFamily="34" charset="0"/>
                        </a:rPr>
                        <a:t>HDO oil at 250 </a:t>
                      </a:r>
                      <a:r>
                        <a:rPr lang="en-US" sz="1800" baseline="30000" dirty="0">
                          <a:solidFill>
                            <a:srgbClr val="3333FF"/>
                          </a:solidFill>
                          <a:latin typeface="Arial Narrow" pitchFamily="34" charset="0"/>
                        </a:rPr>
                        <a:t>°</a:t>
                      </a:r>
                      <a:r>
                        <a:rPr lang="en-US" sz="1800" dirty="0">
                          <a:solidFill>
                            <a:srgbClr val="3333FF"/>
                          </a:solidFill>
                          <a:latin typeface="Arial Narrow" pitchFamily="34" charset="0"/>
                        </a:rPr>
                        <a:t>C</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64.98</a:t>
                      </a:r>
                      <a:endParaRPr lang="en-US" sz="180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8.0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4.91</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22.0</a:t>
                      </a:r>
                      <a:endParaRPr lang="en-US" sz="1800" dirty="0">
                        <a:solidFill>
                          <a:srgbClr val="3333FF"/>
                        </a:solidFill>
                        <a:latin typeface="Arial Narrow" pitchFamily="34" charset="0"/>
                        <a:ea typeface="Calibri"/>
                        <a:cs typeface="Times New Roman"/>
                      </a:endParaRPr>
                    </a:p>
                  </a:txBody>
                  <a:tcPr marL="68580" marR="68580" marT="0" marB="0" anchor="ctr">
                    <a:solidFill>
                      <a:srgbClr val="FFC000"/>
                    </a:solidFill>
                  </a:tcP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0.11</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1.50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0.25</a:t>
                      </a:r>
                      <a:endParaRPr lang="en-US" sz="1800" dirty="0">
                        <a:solidFill>
                          <a:srgbClr val="3333FF"/>
                        </a:solidFill>
                        <a:latin typeface="Arial Narrow" pitchFamily="34" charset="0"/>
                        <a:ea typeface="Calibri"/>
                        <a:cs typeface="Times New Roman"/>
                      </a:endParaRPr>
                    </a:p>
                  </a:txBody>
                  <a:tcPr marL="68580" marR="68580" marT="0" marB="0" anchor="ctr"/>
                </a:tc>
              </a:tr>
              <a:tr h="486545">
                <a:tc>
                  <a:txBody>
                    <a:bodyPr/>
                    <a:lstStyle/>
                    <a:p>
                      <a:pPr marL="0" marR="0" algn="l">
                        <a:lnSpc>
                          <a:spcPct val="115000"/>
                        </a:lnSpc>
                        <a:spcBef>
                          <a:spcPts val="0"/>
                        </a:spcBef>
                        <a:spcAft>
                          <a:spcPts val="0"/>
                        </a:spcAft>
                      </a:pPr>
                      <a:r>
                        <a:rPr lang="en-US" sz="1800" dirty="0">
                          <a:solidFill>
                            <a:srgbClr val="3333FF"/>
                          </a:solidFill>
                          <a:latin typeface="Arial Narrow" pitchFamily="34" charset="0"/>
                        </a:rPr>
                        <a:t>HDO oil at 300 </a:t>
                      </a:r>
                      <a:r>
                        <a:rPr lang="en-US" sz="1800" baseline="30000" dirty="0">
                          <a:solidFill>
                            <a:srgbClr val="3333FF"/>
                          </a:solidFill>
                          <a:latin typeface="Arial Narrow" pitchFamily="34" charset="0"/>
                        </a:rPr>
                        <a:t>°</a:t>
                      </a:r>
                      <a:r>
                        <a:rPr lang="en-US" sz="1800" dirty="0">
                          <a:solidFill>
                            <a:srgbClr val="3333FF"/>
                          </a:solidFill>
                          <a:latin typeface="Arial Narrow" pitchFamily="34" charset="0"/>
                        </a:rPr>
                        <a:t>C</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76.18</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8.8</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4.91</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10.0</a:t>
                      </a:r>
                      <a:endParaRPr lang="en-US" sz="1800" dirty="0">
                        <a:solidFill>
                          <a:srgbClr val="3333FF"/>
                        </a:solidFill>
                        <a:latin typeface="Arial Narrow" pitchFamily="34" charset="0"/>
                        <a:ea typeface="Calibri"/>
                        <a:cs typeface="Times New Roman"/>
                      </a:endParaRPr>
                    </a:p>
                  </a:txBody>
                  <a:tcPr marL="68580" marR="68580" marT="0" marB="0" anchor="ctr">
                    <a:solidFill>
                      <a:srgbClr val="FFC000"/>
                    </a:solidFill>
                  </a:tcP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0.11</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1.40</a:t>
                      </a:r>
                      <a:endParaRPr lang="en-US" sz="1800" dirty="0">
                        <a:solidFill>
                          <a:srgbClr val="3333FF"/>
                        </a:solidFill>
                        <a:latin typeface="Arial Narrow" pitchFamily="34" charset="0"/>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0.09</a:t>
                      </a:r>
                      <a:endParaRPr lang="en-US" sz="1800" dirty="0">
                        <a:solidFill>
                          <a:srgbClr val="3333FF"/>
                        </a:solidFill>
                        <a:latin typeface="Arial Narrow" pitchFamily="34" charset="0"/>
                        <a:ea typeface="Calibri"/>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6AE5802A-FC52-426F-B987-DBB3E3E616F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3600" b="1" dirty="0" smtClean="0">
                <a:solidFill>
                  <a:srgbClr val="0000FF"/>
                </a:solidFill>
              </a:rPr>
              <a:t>Van </a:t>
            </a:r>
            <a:r>
              <a:rPr lang="en-US" sz="3600" b="1" dirty="0" err="1" smtClean="0">
                <a:solidFill>
                  <a:srgbClr val="0000FF"/>
                </a:solidFill>
              </a:rPr>
              <a:t>Krevelen</a:t>
            </a:r>
            <a:r>
              <a:rPr lang="en-US" sz="3600" b="1" dirty="0" smtClean="0">
                <a:solidFill>
                  <a:srgbClr val="0000FF"/>
                </a:solidFill>
              </a:rPr>
              <a:t> Diagram:</a:t>
            </a:r>
            <a:r>
              <a:rPr lang="en-US" sz="3200" b="1" dirty="0" smtClean="0">
                <a:solidFill>
                  <a:srgbClr val="0000FF"/>
                </a:solidFill>
              </a:rPr>
              <a:t/>
            </a:r>
            <a:br>
              <a:rPr lang="en-US" sz="3200" b="1" dirty="0" smtClean="0">
                <a:solidFill>
                  <a:srgbClr val="0000FF"/>
                </a:solidFill>
              </a:rPr>
            </a:br>
            <a:r>
              <a:rPr lang="en-US" sz="3200" dirty="0" smtClean="0"/>
              <a:t>Biomass Feedstock, FPO and HDO oils</a:t>
            </a:r>
            <a:endParaRPr lang="en-US" sz="3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1143000" y="1371600"/>
          <a:ext cx="6858000" cy="5402036"/>
        </p:xfrm>
        <a:graphic>
          <a:graphicData uri="http://schemas.openxmlformats.org/presentationml/2006/ole">
            <p:oleObj spid="_x0000_s1025" name="Graph" r:id="rId3" imgW="3906317" imgH="2965094"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867400" cy="609600"/>
          </a:xfrm>
        </p:spPr>
        <p:txBody>
          <a:bodyPr>
            <a:normAutofit/>
          </a:bodyPr>
          <a:lstStyle/>
          <a:p>
            <a:pPr algn="l"/>
            <a:r>
              <a:rPr lang="en-US" sz="3200" b="1" dirty="0" smtClean="0">
                <a:solidFill>
                  <a:srgbClr val="FF33CC"/>
                </a:solidFill>
              </a:rPr>
              <a:t>Outline of the presentation</a:t>
            </a:r>
            <a:endParaRPr lang="en-US" sz="3200" b="1" dirty="0">
              <a:solidFill>
                <a:srgbClr val="FF33CC"/>
              </a:solidFill>
            </a:endParaRPr>
          </a:p>
        </p:txBody>
      </p:sp>
      <p:sp>
        <p:nvSpPr>
          <p:cNvPr id="3" name="Content Placeholder 2"/>
          <p:cNvSpPr>
            <a:spLocks noGrp="1"/>
          </p:cNvSpPr>
          <p:nvPr>
            <p:ph idx="1"/>
          </p:nvPr>
        </p:nvSpPr>
        <p:spPr>
          <a:xfrm>
            <a:off x="685800" y="1066800"/>
            <a:ext cx="7391400" cy="5334000"/>
          </a:xfrm>
        </p:spPr>
        <p:txBody>
          <a:bodyPr>
            <a:normAutofit/>
          </a:bodyPr>
          <a:lstStyle/>
          <a:p>
            <a:pPr marL="514350" indent="-514350">
              <a:lnSpc>
                <a:spcPct val="200000"/>
              </a:lnSpc>
              <a:buFont typeface="+mj-lt"/>
              <a:buAutoNum type="romanLcPeriod"/>
            </a:pPr>
            <a:r>
              <a:rPr lang="en-US" sz="2800" dirty="0" smtClean="0">
                <a:solidFill>
                  <a:srgbClr val="3333FF"/>
                </a:solidFill>
                <a:latin typeface="Arial Narrow" pitchFamily="34" charset="0"/>
              </a:rPr>
              <a:t>Introduction </a:t>
            </a:r>
          </a:p>
          <a:p>
            <a:pPr marL="514350" indent="-514350">
              <a:lnSpc>
                <a:spcPct val="200000"/>
              </a:lnSpc>
              <a:buFont typeface="+mj-lt"/>
              <a:buAutoNum type="romanLcPeriod"/>
            </a:pPr>
            <a:r>
              <a:rPr lang="en-US" sz="2800" dirty="0" err="1" smtClean="0">
                <a:solidFill>
                  <a:srgbClr val="3333FF"/>
                </a:solidFill>
                <a:latin typeface="Arial Narrow" pitchFamily="34" charset="0"/>
              </a:rPr>
              <a:t>Hydrodeoxygenation</a:t>
            </a:r>
            <a:r>
              <a:rPr lang="en-US" sz="2800" dirty="0" smtClean="0">
                <a:solidFill>
                  <a:srgbClr val="3333FF"/>
                </a:solidFill>
                <a:latin typeface="Arial Narrow" pitchFamily="34" charset="0"/>
              </a:rPr>
              <a:t> of FPO?</a:t>
            </a:r>
            <a:endParaRPr lang="en-US" sz="2800" dirty="0" smtClean="0">
              <a:solidFill>
                <a:srgbClr val="FF0000"/>
              </a:solidFill>
              <a:latin typeface="Arial Narrow" pitchFamily="34" charset="0"/>
            </a:endParaRPr>
          </a:p>
          <a:p>
            <a:pPr marL="514350" indent="-514350">
              <a:lnSpc>
                <a:spcPct val="200000"/>
              </a:lnSpc>
              <a:buFont typeface="+mj-lt"/>
              <a:buAutoNum type="romanLcPeriod"/>
            </a:pPr>
            <a:r>
              <a:rPr lang="en-US" sz="2800" dirty="0" smtClean="0">
                <a:solidFill>
                  <a:srgbClr val="3333FF"/>
                </a:solidFill>
                <a:latin typeface="Arial Narrow" pitchFamily="34" charset="0"/>
              </a:rPr>
              <a:t>Experimental setup</a:t>
            </a:r>
            <a:endParaRPr lang="en-US" sz="2800" dirty="0" smtClean="0">
              <a:solidFill>
                <a:srgbClr val="FF0000"/>
              </a:solidFill>
              <a:latin typeface="Arial Narrow" pitchFamily="34" charset="0"/>
            </a:endParaRPr>
          </a:p>
          <a:p>
            <a:pPr marL="514350" indent="-514350">
              <a:lnSpc>
                <a:spcPct val="200000"/>
              </a:lnSpc>
              <a:buFont typeface="+mj-lt"/>
              <a:buAutoNum type="romanLcPeriod"/>
            </a:pPr>
            <a:r>
              <a:rPr lang="en-US" sz="2800" dirty="0" smtClean="0">
                <a:solidFill>
                  <a:srgbClr val="3333FF"/>
                </a:solidFill>
                <a:latin typeface="Arial Narrow" pitchFamily="34" charset="0"/>
              </a:rPr>
              <a:t>Results and discussion</a:t>
            </a:r>
            <a:endParaRPr lang="en-US" sz="2800" dirty="0" smtClean="0">
              <a:solidFill>
                <a:srgbClr val="FF0000"/>
              </a:solidFill>
              <a:latin typeface="Arial Narrow" pitchFamily="34" charset="0"/>
            </a:endParaRPr>
          </a:p>
          <a:p>
            <a:pPr marL="514350" indent="-514350">
              <a:lnSpc>
                <a:spcPct val="200000"/>
              </a:lnSpc>
              <a:buFont typeface="+mj-lt"/>
              <a:buAutoNum type="romanLcPeriod"/>
            </a:pPr>
            <a:r>
              <a:rPr lang="en-US" sz="2800" dirty="0" smtClean="0">
                <a:solidFill>
                  <a:srgbClr val="3333FF"/>
                </a:solidFill>
                <a:latin typeface="Arial Narrow" pitchFamily="34" charset="0"/>
              </a:rPr>
              <a:t>Conclusions  </a:t>
            </a:r>
            <a:endParaRPr lang="en-US" sz="2800" dirty="0" smtClean="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458200" cy="944562"/>
          </a:xfrm>
        </p:spPr>
        <p:txBody>
          <a:bodyPr>
            <a:noAutofit/>
          </a:bodyPr>
          <a:lstStyle/>
          <a:p>
            <a:r>
              <a:rPr lang="en-US" sz="2800" b="1" baseline="30000" dirty="0" smtClean="0"/>
              <a:t>31</a:t>
            </a:r>
            <a:r>
              <a:rPr lang="en-US" sz="2800" b="1" dirty="0" smtClean="0"/>
              <a:t>P NMR Characterization of (a) FPO; (b) HDO at 250 °C; and (c) HDO at 300 °C</a:t>
            </a:r>
            <a:endParaRPr lang="en-US" sz="2800"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E5802A-FC52-426F-B987-DBB3E3E616F6}" type="slidenum">
              <a:rPr lang="en-US" smtClean="0"/>
              <a:pPr/>
              <a:t>20</a:t>
            </a:fld>
            <a:endParaRPr lang="en-US"/>
          </a:p>
        </p:txBody>
      </p:sp>
      <p:pic>
        <p:nvPicPr>
          <p:cNvPr id="5" name="Picture 4"/>
          <p:cNvPicPr/>
          <p:nvPr/>
        </p:nvPicPr>
        <p:blipFill>
          <a:blip r:embed="rId2"/>
          <a:srcRect/>
          <a:stretch>
            <a:fillRect/>
          </a:stretch>
        </p:blipFill>
        <p:spPr bwMode="auto">
          <a:xfrm>
            <a:off x="381000" y="1447800"/>
            <a:ext cx="8382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 </a:t>
            </a:r>
            <a:r>
              <a:rPr lang="en-US" sz="2400" b="1" baseline="30000" dirty="0" smtClean="0"/>
              <a:t>1</a:t>
            </a:r>
            <a:r>
              <a:rPr lang="en-US" sz="2400" b="1" dirty="0" smtClean="0"/>
              <a:t>H NMR of HDO at 300 °C, (b) </a:t>
            </a:r>
            <a:r>
              <a:rPr lang="en-US" sz="2400" b="1" baseline="30000" dirty="0" smtClean="0"/>
              <a:t>1</a:t>
            </a:r>
            <a:r>
              <a:rPr lang="en-US" sz="2400" b="1" dirty="0" smtClean="0"/>
              <a:t>H NMR of HDO at 250 °C, (c) </a:t>
            </a:r>
            <a:r>
              <a:rPr lang="en-US" sz="2400" b="1" baseline="30000" dirty="0" smtClean="0"/>
              <a:t>1</a:t>
            </a:r>
            <a:r>
              <a:rPr lang="en-US" sz="2400" b="1" dirty="0" smtClean="0"/>
              <a:t>H NMR of FPO, (d) </a:t>
            </a:r>
            <a:r>
              <a:rPr lang="en-US" sz="2400" b="1" baseline="30000" dirty="0" smtClean="0"/>
              <a:t>13</a:t>
            </a:r>
            <a:r>
              <a:rPr lang="en-US" sz="2400" b="1" dirty="0" smtClean="0"/>
              <a:t>C NMR of HDO at 300 °C, (e) </a:t>
            </a:r>
            <a:r>
              <a:rPr lang="en-US" sz="2400" b="1" baseline="30000" dirty="0" smtClean="0"/>
              <a:t>13</a:t>
            </a:r>
            <a:r>
              <a:rPr lang="en-US" sz="2400" b="1" dirty="0" smtClean="0"/>
              <a:t>C NMR of HDO at 250 °C, (f) </a:t>
            </a:r>
            <a:r>
              <a:rPr lang="en-US" sz="2400" b="1" baseline="30000" dirty="0" smtClean="0"/>
              <a:t>13</a:t>
            </a:r>
            <a:r>
              <a:rPr lang="en-US" sz="2400" b="1" dirty="0" smtClean="0"/>
              <a:t>C NMR of FPO</a:t>
            </a:r>
            <a:endParaRPr lang="en-US" sz="2400" b="1" dirty="0"/>
          </a:p>
        </p:txBody>
      </p:sp>
      <p:pic>
        <p:nvPicPr>
          <p:cNvPr id="4" name="Picture 3"/>
          <p:cNvPicPr/>
          <p:nvPr/>
        </p:nvPicPr>
        <p:blipFill>
          <a:blip r:embed="rId2" cstate="print"/>
          <a:srcRect/>
          <a:stretch>
            <a:fillRect/>
          </a:stretch>
        </p:blipFill>
        <p:spPr bwMode="auto">
          <a:xfrm>
            <a:off x="304800" y="1485900"/>
            <a:ext cx="82296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04800" y="1911700"/>
          <a:ext cx="8610598" cy="3803300"/>
        </p:xfrm>
        <a:graphic>
          <a:graphicData uri="http://schemas.openxmlformats.org/drawingml/2006/table">
            <a:tbl>
              <a:tblPr>
                <a:tableStyleId>{5DA37D80-6434-44D0-A028-1B22A696006F}</a:tableStyleId>
              </a:tblPr>
              <a:tblGrid>
                <a:gridCol w="457200"/>
                <a:gridCol w="2057400"/>
                <a:gridCol w="1524000"/>
                <a:gridCol w="1600200"/>
                <a:gridCol w="762000"/>
                <a:gridCol w="1066800"/>
                <a:gridCol w="1142998"/>
              </a:tblGrid>
              <a:tr h="647591">
                <a:tc row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Sr. No.</a:t>
                      </a:r>
                      <a:endParaRPr lang="en-US" sz="1800" dirty="0">
                        <a:solidFill>
                          <a:srgbClr val="3333FF"/>
                        </a:solidFill>
                        <a:latin typeface="Arial Narrow" pitchFamily="34" charset="0"/>
                        <a:ea typeface="Calibri"/>
                        <a:cs typeface="Times New Roman"/>
                      </a:endParaRPr>
                    </a:p>
                  </a:txBody>
                  <a:tcPr marL="53668" marR="53668" marT="0" marB="0" anchor="ctr"/>
                </a:tc>
                <a:tc row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Functional group</a:t>
                      </a:r>
                      <a:endParaRPr lang="en-US" sz="1800" dirty="0">
                        <a:solidFill>
                          <a:srgbClr val="3333FF"/>
                        </a:solidFill>
                        <a:latin typeface="Arial Narrow" pitchFamily="34" charset="0"/>
                        <a:ea typeface="Calibri"/>
                        <a:cs typeface="Times New Roman"/>
                      </a:endParaRPr>
                    </a:p>
                  </a:txBody>
                  <a:tcPr marL="53668" marR="53668" marT="0" marB="0" anchor="ctr"/>
                </a:tc>
                <a:tc grid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Integration region, </a:t>
                      </a:r>
                      <a:r>
                        <a:rPr lang="en-US" sz="1800" dirty="0" err="1" smtClean="0">
                          <a:solidFill>
                            <a:srgbClr val="3333FF"/>
                          </a:solidFill>
                          <a:latin typeface="Arial Narrow" pitchFamily="34" charset="0"/>
                        </a:rPr>
                        <a:t>ppm</a:t>
                      </a:r>
                      <a:endParaRPr lang="en-US" sz="1800" dirty="0">
                        <a:solidFill>
                          <a:srgbClr val="3333FF"/>
                        </a:solidFill>
                        <a:latin typeface="Arial Narrow" pitchFamily="34" charset="0"/>
                        <a:ea typeface="Calibri"/>
                        <a:cs typeface="Times New Roman"/>
                      </a:endParaRPr>
                    </a:p>
                  </a:txBody>
                  <a:tcPr marL="53668" marR="53668"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FPO</a:t>
                      </a:r>
                      <a:endParaRPr lang="en-US" sz="1800" dirty="0">
                        <a:solidFill>
                          <a:srgbClr val="3333FF"/>
                        </a:solidFill>
                        <a:latin typeface="Arial Narrow" pitchFamily="34" charset="0"/>
                        <a:ea typeface="Calibri"/>
                        <a:cs typeface="Times New Roman"/>
                      </a:endParaRPr>
                    </a:p>
                  </a:txBody>
                  <a:tcPr marL="53668" marR="53668" marT="0" marB="0" anchor="ctr"/>
                </a:tc>
                <a:tc row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HDO oil, 250 °C</a:t>
                      </a:r>
                      <a:endParaRPr lang="en-US" sz="1800" dirty="0">
                        <a:solidFill>
                          <a:srgbClr val="3333FF"/>
                        </a:solidFill>
                        <a:latin typeface="Arial Narrow" pitchFamily="34" charset="0"/>
                        <a:ea typeface="Calibri"/>
                        <a:cs typeface="Times New Roman"/>
                      </a:endParaRPr>
                    </a:p>
                  </a:txBody>
                  <a:tcPr marL="53668" marR="53668" marT="0" marB="0" anchor="ctr"/>
                </a:tc>
                <a:tc rowSpan="2">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HDO oil, 300 </a:t>
                      </a:r>
                      <a:r>
                        <a:rPr lang="en-US" sz="1800" baseline="30000" dirty="0">
                          <a:solidFill>
                            <a:srgbClr val="3333FF"/>
                          </a:solidFill>
                          <a:latin typeface="Arial Narrow" pitchFamily="34" charset="0"/>
                        </a:rPr>
                        <a:t>°</a:t>
                      </a:r>
                      <a:r>
                        <a:rPr lang="en-US" sz="1800" dirty="0">
                          <a:solidFill>
                            <a:srgbClr val="3333FF"/>
                          </a:solidFill>
                          <a:latin typeface="Arial Narrow" pitchFamily="34" charset="0"/>
                        </a:rPr>
                        <a:t>C</a:t>
                      </a:r>
                      <a:endParaRPr lang="en-US" sz="1800" dirty="0">
                        <a:solidFill>
                          <a:srgbClr val="3333FF"/>
                        </a:solidFill>
                        <a:latin typeface="Arial Narrow" pitchFamily="34" charset="0"/>
                        <a:ea typeface="Calibri"/>
                        <a:cs typeface="Times New Roman"/>
                      </a:endParaRPr>
                    </a:p>
                  </a:txBody>
                  <a:tcPr marL="53668" marR="53668" marT="0" marB="0" anchor="ctr"/>
                </a:tc>
              </a:tr>
              <a:tr h="619581">
                <a:tc vMerge="1">
                  <a:txBody>
                    <a:bodyPr/>
                    <a:lstStyle/>
                    <a:p>
                      <a:pPr marL="0" marR="0">
                        <a:lnSpc>
                          <a:spcPct val="115000"/>
                        </a:lnSpc>
                        <a:spcBef>
                          <a:spcPts val="0"/>
                        </a:spcBef>
                        <a:spcAft>
                          <a:spcPts val="0"/>
                        </a:spcAft>
                      </a:pPr>
                      <a:endParaRPr lang="en-US" sz="1800" dirty="0">
                        <a:solidFill>
                          <a:srgbClr val="943634"/>
                        </a:solidFill>
                        <a:latin typeface="Times New Roman"/>
                        <a:ea typeface="Calibri"/>
                        <a:cs typeface="Times New Roman"/>
                      </a:endParaRPr>
                    </a:p>
                  </a:txBody>
                  <a:tcPr marL="53668" marR="53668" marT="0" marB="0"/>
                </a:tc>
                <a:tc vMerge="1">
                  <a:txBody>
                    <a:bodyPr/>
                    <a:lstStyle/>
                    <a:p>
                      <a:endParaRPr lang="en-US" dirty="0"/>
                    </a:p>
                  </a:txBody>
                  <a:tcPr marL="53668" marR="53668" marT="0" marB="0"/>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Ben et al. </a:t>
                      </a:r>
                      <a:r>
                        <a:rPr lang="en-US" sz="1800" dirty="0" smtClean="0">
                          <a:solidFill>
                            <a:srgbClr val="3333FF"/>
                          </a:solidFill>
                          <a:latin typeface="Arial Narrow" pitchFamily="34" charset="0"/>
                        </a:rPr>
                        <a:t>2013</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Present study</a:t>
                      </a:r>
                      <a:endParaRPr lang="en-US" sz="1800">
                        <a:solidFill>
                          <a:srgbClr val="3333FF"/>
                        </a:solidFill>
                        <a:latin typeface="Arial Narrow" pitchFamily="34" charset="0"/>
                        <a:ea typeface="Calibri"/>
                        <a:cs typeface="Times New Roman"/>
                      </a:endParaRPr>
                    </a:p>
                  </a:txBody>
                  <a:tcPr marL="53668" marR="53668" marT="0" marB="0" anchor="ctr"/>
                </a:tc>
                <a:tc vMerge="1">
                  <a:txBody>
                    <a:bodyPr/>
                    <a:lstStyle/>
                    <a:p>
                      <a:pPr marL="0" marR="0">
                        <a:lnSpc>
                          <a:spcPct val="115000"/>
                        </a:lnSpc>
                        <a:spcBef>
                          <a:spcPts val="0"/>
                        </a:spcBef>
                        <a:spcAft>
                          <a:spcPts val="0"/>
                        </a:spcAft>
                      </a:pPr>
                      <a:endParaRPr lang="en-US" sz="1800" dirty="0">
                        <a:solidFill>
                          <a:srgbClr val="943634"/>
                        </a:solidFill>
                        <a:latin typeface="Times New Roman"/>
                        <a:ea typeface="Calibri"/>
                        <a:cs typeface="Times New Roman"/>
                      </a:endParaRPr>
                    </a:p>
                  </a:txBody>
                  <a:tcPr marL="53668" marR="53668" marT="0" marB="0"/>
                </a:tc>
                <a:tc vMerge="1">
                  <a:txBody>
                    <a:bodyPr/>
                    <a:lstStyle/>
                    <a:p>
                      <a:endParaRPr lang="en-US" dirty="0"/>
                    </a:p>
                  </a:txBody>
                  <a:tcPr marL="53668" marR="53668" marT="0" marB="0"/>
                </a:tc>
                <a:tc vMerge="1">
                  <a:txBody>
                    <a:bodyPr/>
                    <a:lstStyle/>
                    <a:p>
                      <a:endParaRPr lang="en-US" dirty="0"/>
                    </a:p>
                  </a:txBody>
                  <a:tcPr marL="53668" marR="53668" marT="0" marB="0"/>
                </a:tc>
              </a:tr>
              <a:tr h="619581">
                <a:tc>
                  <a:txBody>
                    <a:bodyPr/>
                    <a:lstStyle/>
                    <a:p>
                      <a:pPr marL="0" marR="0" algn="ctr">
                        <a:lnSpc>
                          <a:spcPct val="115000"/>
                        </a:lnSpc>
                        <a:spcBef>
                          <a:spcPts val="0"/>
                        </a:spcBef>
                        <a:spcAft>
                          <a:spcPts val="0"/>
                        </a:spcAft>
                      </a:pPr>
                      <a:r>
                        <a:rPr lang="en-US" sz="1800">
                          <a:solidFill>
                            <a:srgbClr val="3333FF"/>
                          </a:solidFill>
                          <a:latin typeface="Arial Narrow" pitchFamily="34" charset="0"/>
                        </a:rPr>
                        <a:t>1</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Aliphatic OH</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150.0 to 145.5</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150.02 to 145.07</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2.37</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0.27</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Nil </a:t>
                      </a:r>
                      <a:endParaRPr lang="en-US" sz="1800" dirty="0">
                        <a:solidFill>
                          <a:srgbClr val="3333FF"/>
                        </a:solidFill>
                        <a:latin typeface="Arial Narrow" pitchFamily="34" charset="0"/>
                        <a:ea typeface="Calibri"/>
                        <a:cs typeface="Times New Roman"/>
                      </a:endParaRPr>
                    </a:p>
                  </a:txBody>
                  <a:tcPr marL="53668" marR="53668" marT="0" marB="0" anchor="ctr"/>
                </a:tc>
              </a:tr>
              <a:tr h="677385">
                <a:tc>
                  <a:txBody>
                    <a:bodyPr/>
                    <a:lstStyle/>
                    <a:p>
                      <a:pPr marL="0" marR="0" algn="ctr">
                        <a:lnSpc>
                          <a:spcPct val="115000"/>
                        </a:lnSpc>
                        <a:spcBef>
                          <a:spcPts val="0"/>
                        </a:spcBef>
                        <a:spcAft>
                          <a:spcPts val="0"/>
                        </a:spcAft>
                      </a:pPr>
                      <a:r>
                        <a:rPr lang="en-US" sz="1800">
                          <a:solidFill>
                            <a:srgbClr val="3333FF"/>
                          </a:solidFill>
                          <a:latin typeface="Arial Narrow" pitchFamily="34" charset="0"/>
                        </a:rPr>
                        <a:t>2</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C5 </a:t>
                      </a:r>
                      <a:r>
                        <a:rPr lang="en-US" sz="1800" dirty="0" smtClean="0">
                          <a:solidFill>
                            <a:srgbClr val="3333FF"/>
                          </a:solidFill>
                          <a:latin typeface="Arial Narrow" pitchFamily="34" charset="0"/>
                        </a:rPr>
                        <a:t>substituted </a:t>
                      </a:r>
                      <a:r>
                        <a:rPr lang="en-US" sz="1800" dirty="0">
                          <a:solidFill>
                            <a:srgbClr val="3333FF"/>
                          </a:solidFill>
                          <a:latin typeface="Arial Narrow" pitchFamily="34" charset="0"/>
                        </a:rPr>
                        <a:t>β-5</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144.7 to 142.8</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145.07 to 140.42</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1.23</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0.6</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Nil </a:t>
                      </a:r>
                      <a:endParaRPr lang="en-US" sz="1800" dirty="0">
                        <a:solidFill>
                          <a:srgbClr val="3333FF"/>
                        </a:solidFill>
                        <a:latin typeface="Arial Narrow" pitchFamily="34" charset="0"/>
                        <a:ea typeface="Calibri"/>
                        <a:cs typeface="Times New Roman"/>
                      </a:endParaRPr>
                    </a:p>
                  </a:txBody>
                  <a:tcPr marL="53668" marR="53668" marT="0" marB="0" anchor="ctr"/>
                </a:tc>
              </a:tr>
              <a:tr h="619581">
                <a:tc>
                  <a:txBody>
                    <a:bodyPr/>
                    <a:lstStyle/>
                    <a:p>
                      <a:pPr marL="0" marR="0" algn="ctr">
                        <a:lnSpc>
                          <a:spcPct val="115000"/>
                        </a:lnSpc>
                        <a:spcBef>
                          <a:spcPts val="0"/>
                        </a:spcBef>
                        <a:spcAft>
                          <a:spcPts val="0"/>
                        </a:spcAft>
                      </a:pPr>
                      <a:r>
                        <a:rPr lang="en-US" sz="1800">
                          <a:solidFill>
                            <a:srgbClr val="3333FF"/>
                          </a:solidFill>
                          <a:latin typeface="Arial Narrow" pitchFamily="34" charset="0"/>
                        </a:rPr>
                        <a:t>3</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Guaiacyl phenolic OH</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140.0 to 139.0</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140.42 to 138.2</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6.2</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1.51</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Nil </a:t>
                      </a:r>
                      <a:endParaRPr lang="en-US" sz="1800" dirty="0">
                        <a:solidFill>
                          <a:srgbClr val="3333FF"/>
                        </a:solidFill>
                        <a:latin typeface="Arial Narrow" pitchFamily="34" charset="0"/>
                        <a:ea typeface="Calibri"/>
                        <a:cs typeface="Times New Roman"/>
                      </a:endParaRPr>
                    </a:p>
                  </a:txBody>
                  <a:tcPr marL="53668" marR="53668" marT="0" marB="0" anchor="ctr"/>
                </a:tc>
              </a:tr>
              <a:tr h="619581">
                <a:tc>
                  <a:txBody>
                    <a:bodyPr/>
                    <a:lstStyle/>
                    <a:p>
                      <a:pPr marL="0" marR="0" algn="ctr">
                        <a:lnSpc>
                          <a:spcPct val="115000"/>
                        </a:lnSpc>
                        <a:spcBef>
                          <a:spcPts val="0"/>
                        </a:spcBef>
                        <a:spcAft>
                          <a:spcPts val="0"/>
                        </a:spcAft>
                      </a:pPr>
                      <a:r>
                        <a:rPr lang="en-US" sz="1800">
                          <a:solidFill>
                            <a:srgbClr val="3333FF"/>
                          </a:solidFill>
                          <a:latin typeface="Arial Narrow" pitchFamily="34" charset="0"/>
                        </a:rPr>
                        <a:t>4</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p-hydroxy-phenyl OH</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138.2 to 137.3</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138.2 to 136.96</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a:solidFill>
                            <a:srgbClr val="3333FF"/>
                          </a:solidFill>
                          <a:latin typeface="Arial Narrow" pitchFamily="34" charset="0"/>
                        </a:rPr>
                        <a:t>5.75</a:t>
                      </a:r>
                      <a:endParaRPr lang="en-US" sz="180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a:solidFill>
                            <a:srgbClr val="3333FF"/>
                          </a:solidFill>
                          <a:latin typeface="Arial Narrow" pitchFamily="34" charset="0"/>
                        </a:rPr>
                        <a:t>1.89</a:t>
                      </a:r>
                      <a:endParaRPr lang="en-US" sz="1800" dirty="0">
                        <a:solidFill>
                          <a:srgbClr val="3333FF"/>
                        </a:solidFill>
                        <a:latin typeface="Arial Narrow" pitchFamily="34" charset="0"/>
                        <a:ea typeface="Calibri"/>
                        <a:cs typeface="Times New Roman"/>
                      </a:endParaRPr>
                    </a:p>
                  </a:txBody>
                  <a:tcPr marL="53668" marR="53668" marT="0" marB="0" anchor="ctr"/>
                </a:tc>
                <a:tc>
                  <a:txBody>
                    <a:bodyPr/>
                    <a:lstStyle/>
                    <a:p>
                      <a:pPr marL="0" marR="0" algn="ctr">
                        <a:lnSpc>
                          <a:spcPct val="115000"/>
                        </a:lnSpc>
                        <a:spcBef>
                          <a:spcPts val="0"/>
                        </a:spcBef>
                        <a:spcAft>
                          <a:spcPts val="0"/>
                        </a:spcAft>
                      </a:pPr>
                      <a:r>
                        <a:rPr lang="en-US" sz="1800" dirty="0" smtClean="0">
                          <a:solidFill>
                            <a:srgbClr val="3333FF"/>
                          </a:solidFill>
                          <a:latin typeface="Arial Narrow" pitchFamily="34" charset="0"/>
                        </a:rPr>
                        <a:t>Nil </a:t>
                      </a:r>
                      <a:endParaRPr lang="en-US" sz="1800" dirty="0">
                        <a:solidFill>
                          <a:srgbClr val="3333FF"/>
                        </a:solidFill>
                        <a:latin typeface="Arial Narrow" pitchFamily="34" charset="0"/>
                        <a:ea typeface="Calibri"/>
                        <a:cs typeface="Times New Roman"/>
                      </a:endParaRPr>
                    </a:p>
                  </a:txBody>
                  <a:tcPr marL="53668" marR="53668" marT="0" marB="0" anchor="ctr"/>
                </a:tc>
              </a:tr>
            </a:tbl>
          </a:graphicData>
        </a:graphic>
      </p:graphicFrame>
      <p:sp>
        <p:nvSpPr>
          <p:cNvPr id="4" name="Slide Number Placeholder 3"/>
          <p:cNvSpPr>
            <a:spLocks noGrp="1"/>
          </p:cNvSpPr>
          <p:nvPr>
            <p:ph type="sldNum" sz="quarter" idx="12"/>
          </p:nvPr>
        </p:nvSpPr>
        <p:spPr/>
        <p:txBody>
          <a:bodyPr/>
          <a:lstStyle/>
          <a:p>
            <a:fld id="{6AE5802A-FC52-426F-B987-DBB3E3E616F6}" type="slidenum">
              <a:rPr lang="en-US" smtClean="0"/>
              <a:pPr/>
              <a:t>22</a:t>
            </a:fld>
            <a:endParaRPr lang="en-US"/>
          </a:p>
        </p:txBody>
      </p:sp>
      <p:sp>
        <p:nvSpPr>
          <p:cNvPr id="5" name="Title 1"/>
          <p:cNvSpPr txBox="1">
            <a:spLocks/>
          </p:cNvSpPr>
          <p:nvPr/>
        </p:nvSpPr>
        <p:spPr>
          <a:xfrm>
            <a:off x="152400" y="228600"/>
            <a:ext cx="8686800" cy="1295400"/>
          </a:xfrm>
          <a:prstGeom prst="rect">
            <a:avLst/>
          </a:prstGeom>
        </p:spPr>
        <p:txBody>
          <a:bodyPr vert="horz" lIns="91440" tIns="45720" rIns="91440" bIns="45720" rtlCol="0" anchor="ctr">
            <a:noAutofit/>
          </a:bodyPr>
          <a:lstStyle/>
          <a:p>
            <a:pPr lvl="0">
              <a:spcBef>
                <a:spcPct val="0"/>
              </a:spcBef>
            </a:pPr>
            <a:r>
              <a:rPr lang="en-US" sz="3200" b="1" dirty="0" smtClean="0">
                <a:solidFill>
                  <a:srgbClr val="0000FF"/>
                </a:solidFill>
                <a:latin typeface="+mj-lt"/>
                <a:cs typeface="Times New Roman" pitchFamily="18" charset="0"/>
              </a:rPr>
              <a:t>Hydroxyl Group Contents of FPO and HDO </a:t>
            </a:r>
            <a:r>
              <a:rPr lang="en-US" sz="3200" dirty="0" smtClean="0">
                <a:latin typeface="+mj-lt"/>
                <a:cs typeface="Times New Roman" pitchFamily="18" charset="0"/>
              </a:rPr>
              <a:t>Determined by quantitative </a:t>
            </a:r>
            <a:r>
              <a:rPr lang="en-US" sz="3200" baseline="30000" dirty="0" smtClean="0">
                <a:latin typeface="+mj-lt"/>
                <a:cs typeface="Times New Roman" pitchFamily="18" charset="0"/>
              </a:rPr>
              <a:t>31</a:t>
            </a:r>
            <a:r>
              <a:rPr lang="en-US" sz="3200" dirty="0" smtClean="0">
                <a:latin typeface="+mj-lt"/>
                <a:cs typeface="Times New Roman" pitchFamily="18" charset="0"/>
              </a:rPr>
              <a:t>P NMR</a:t>
            </a:r>
            <a:endParaRPr kumimoji="0" lang="en-US" sz="3200" i="0" u="none" strike="noStrike" kern="1200" cap="none" spc="0" normalizeH="0" baseline="0" noProof="0" dirty="0">
              <a:ln>
                <a:noFill/>
              </a:ln>
              <a:effectLst/>
              <a:uLnTx/>
              <a:uFillTx/>
              <a:latin typeface="+mj-lt"/>
              <a:ea typeface="+mj-ea"/>
              <a:cs typeface="Times New Roman" pitchFamily="18" charset="0"/>
            </a:endParaRPr>
          </a:p>
        </p:txBody>
      </p:sp>
      <p:sp>
        <p:nvSpPr>
          <p:cNvPr id="6" name="Rectangle 5"/>
          <p:cNvSpPr/>
          <p:nvPr/>
        </p:nvSpPr>
        <p:spPr>
          <a:xfrm>
            <a:off x="304800" y="6336268"/>
            <a:ext cx="8153400" cy="369332"/>
          </a:xfrm>
          <a:prstGeom prst="rect">
            <a:avLst/>
          </a:prstGeom>
        </p:spPr>
        <p:txBody>
          <a:bodyPr wrap="square">
            <a:spAutoFit/>
          </a:bodyPr>
          <a:lstStyle/>
          <a:p>
            <a:r>
              <a:rPr lang="en-US" b="1" dirty="0" err="1" smtClean="0">
                <a:solidFill>
                  <a:srgbClr val="FF33CC"/>
                </a:solidFill>
                <a:cs typeface="Times New Roman" pitchFamily="18" charset="0"/>
              </a:rPr>
              <a:t>Derivatization</a:t>
            </a:r>
            <a:r>
              <a:rPr lang="en-US" b="1" dirty="0" smtClean="0">
                <a:solidFill>
                  <a:srgbClr val="FF33CC"/>
                </a:solidFill>
                <a:cs typeface="Times New Roman" pitchFamily="18" charset="0"/>
              </a:rPr>
              <a:t> with 2-chloro-4, 4, 5, 5-tetramethyl-1, 3, 2-dioxaphospholane (TMDP)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524000"/>
          <a:ext cx="8610601" cy="4551077"/>
        </p:xfrm>
        <a:graphic>
          <a:graphicData uri="http://schemas.openxmlformats.org/drawingml/2006/table">
            <a:tbl>
              <a:tblPr>
                <a:tableStyleId>{5DA37D80-6434-44D0-A028-1B22A696006F}</a:tableStyleId>
              </a:tblPr>
              <a:tblGrid>
                <a:gridCol w="1972645"/>
                <a:gridCol w="913336"/>
                <a:gridCol w="913336"/>
                <a:gridCol w="811743"/>
                <a:gridCol w="711138"/>
                <a:gridCol w="1163862"/>
                <a:gridCol w="976461"/>
                <a:gridCol w="1148080"/>
              </a:tblGrid>
              <a:tr h="339645">
                <a:tc>
                  <a:txBody>
                    <a:bodyPr/>
                    <a:lstStyle/>
                    <a:p>
                      <a:pPr marL="0" marR="0">
                        <a:lnSpc>
                          <a:spcPct val="115000"/>
                        </a:lnSpc>
                        <a:spcBef>
                          <a:spcPts val="0"/>
                        </a:spcBef>
                        <a:spcAft>
                          <a:spcPts val="0"/>
                        </a:spcAft>
                      </a:pPr>
                      <a:r>
                        <a:rPr lang="en-US" sz="1700" b="1" dirty="0">
                          <a:solidFill>
                            <a:srgbClr val="3333FF"/>
                          </a:solidFill>
                          <a:latin typeface="Arial Narrow" pitchFamily="34" charset="0"/>
                        </a:rPr>
                        <a:t>Feedstock’s</a:t>
                      </a:r>
                      <a:endParaRPr lang="en-US" sz="1700" b="1" dirty="0">
                        <a:solidFill>
                          <a:srgbClr val="3333FF"/>
                        </a:solidFill>
                        <a:latin typeface="Arial Narrow" pitchFamily="34" charset="0"/>
                        <a:ea typeface="Calibri"/>
                        <a:cs typeface="Times New Roman"/>
                      </a:endParaRPr>
                    </a:p>
                  </a:txBody>
                  <a:tcPr marL="68580" marR="68580" marT="0" marB="0"/>
                </a:tc>
                <a:tc gridSpan="4">
                  <a:txBody>
                    <a:bodyPr/>
                    <a:lstStyle/>
                    <a:p>
                      <a:pPr marL="0" marR="0" algn="ctr">
                        <a:lnSpc>
                          <a:spcPct val="115000"/>
                        </a:lnSpc>
                        <a:spcBef>
                          <a:spcPts val="0"/>
                        </a:spcBef>
                        <a:spcAft>
                          <a:spcPts val="0"/>
                        </a:spcAft>
                      </a:pPr>
                      <a:r>
                        <a:rPr lang="en-US" sz="1700" b="1" dirty="0">
                          <a:solidFill>
                            <a:srgbClr val="3333FF"/>
                          </a:solidFill>
                          <a:latin typeface="Arial Narrow" pitchFamily="34" charset="0"/>
                        </a:rPr>
                        <a:t>VGO:FPO</a:t>
                      </a:r>
                      <a:endParaRPr lang="en-US" sz="1700" b="1" dirty="0">
                        <a:solidFill>
                          <a:srgbClr val="3333FF"/>
                        </a:solidFill>
                        <a:latin typeface="Arial Narrow" pitchFamily="34" charset="0"/>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b="1" dirty="0">
                          <a:solidFill>
                            <a:srgbClr val="3333FF"/>
                          </a:solidFill>
                          <a:latin typeface="Arial Narrow" pitchFamily="34" charset="0"/>
                        </a:rPr>
                        <a:t>VGO:HDO</a:t>
                      </a:r>
                      <a:endParaRPr lang="en-US" sz="1700" b="1"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b="1">
                          <a:solidFill>
                            <a:srgbClr val="3333FF"/>
                          </a:solidFill>
                          <a:latin typeface="Arial Narrow" pitchFamily="34" charset="0"/>
                        </a:rPr>
                        <a:t>VGO</a:t>
                      </a:r>
                      <a:endParaRPr lang="en-US" sz="1700" b="1">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b="1" dirty="0">
                          <a:solidFill>
                            <a:srgbClr val="3333FF"/>
                          </a:solidFill>
                          <a:latin typeface="Arial Narrow" pitchFamily="34" charset="0"/>
                        </a:rPr>
                        <a:t>VGO:FPO</a:t>
                      </a:r>
                      <a:endParaRPr lang="en-US" sz="1700" b="1"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679291">
                <a:tc>
                  <a:txBody>
                    <a:bodyPr/>
                    <a:lstStyle/>
                    <a:p>
                      <a:pPr marL="0" marR="0">
                        <a:lnSpc>
                          <a:spcPct val="115000"/>
                        </a:lnSpc>
                        <a:spcBef>
                          <a:spcPts val="0"/>
                        </a:spcBef>
                        <a:spcAft>
                          <a:spcPts val="0"/>
                        </a:spcAft>
                      </a:pPr>
                      <a:r>
                        <a:rPr lang="en-US" sz="1700" dirty="0">
                          <a:solidFill>
                            <a:srgbClr val="3333FF"/>
                          </a:solidFill>
                          <a:latin typeface="Arial Narrow" pitchFamily="34" charset="0"/>
                        </a:rPr>
                        <a:t>Blending ratio</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95:5</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90:10</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85:15</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80:20</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95:5</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100</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83:17</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642148">
                <a:tc>
                  <a:txBody>
                    <a:bodyPr/>
                    <a:lstStyle/>
                    <a:p>
                      <a:pPr marL="0" marR="0">
                        <a:lnSpc>
                          <a:spcPct val="115000"/>
                        </a:lnSpc>
                        <a:spcBef>
                          <a:spcPts val="0"/>
                        </a:spcBef>
                        <a:spcAft>
                          <a:spcPts val="0"/>
                        </a:spcAft>
                      </a:pPr>
                      <a:r>
                        <a:rPr lang="en-US" sz="1700" dirty="0">
                          <a:solidFill>
                            <a:srgbClr val="3333FF"/>
                          </a:solidFill>
                          <a:latin typeface="Arial Narrow" pitchFamily="34" charset="0"/>
                        </a:rPr>
                        <a:t>FCC  </a:t>
                      </a:r>
                      <a:r>
                        <a:rPr lang="en-US" sz="1700" dirty="0" smtClean="0">
                          <a:solidFill>
                            <a:srgbClr val="3333FF"/>
                          </a:solidFill>
                          <a:latin typeface="Arial Narrow" pitchFamily="34" charset="0"/>
                        </a:rPr>
                        <a:t>conversion, %</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75.68</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74.69</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69.35</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64.39</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66.96</a:t>
                      </a:r>
                      <a:endParaRPr lang="en-US" sz="1700" b="0" dirty="0">
                        <a:solidFill>
                          <a:srgbClr val="3333FF"/>
                        </a:solidFill>
                        <a:latin typeface="Arial Narrow"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66.89</a:t>
                      </a:r>
                      <a:endParaRPr lang="en-US" sz="1700" b="0">
                        <a:solidFill>
                          <a:srgbClr val="3333FF"/>
                        </a:solidFill>
                        <a:latin typeface="Arial Narrow" pitchFamily="34" charset="0"/>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66.08</a:t>
                      </a:r>
                      <a:endParaRPr lang="en-US" sz="1700" b="0" dirty="0">
                        <a:solidFill>
                          <a:srgbClr val="3333FF"/>
                        </a:solidFill>
                        <a:latin typeface="Arial Narrow" pitchFamily="34" charset="0"/>
                        <a:ea typeface="Calibri"/>
                        <a:cs typeface="Times New Roman"/>
                      </a:endParaRPr>
                    </a:p>
                  </a:txBody>
                  <a:tcPr marL="68580" marR="68580" marT="0" marB="0">
                    <a:solidFill>
                      <a:srgbClr val="FFFF00"/>
                    </a:solidFill>
                  </a:tcPr>
                </a:tc>
              </a:tr>
              <a:tr h="339645">
                <a:tc gridSpan="8">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Yield, wt</a:t>
                      </a:r>
                      <a:r>
                        <a:rPr lang="en-US" sz="1700" dirty="0" smtClean="0">
                          <a:solidFill>
                            <a:srgbClr val="3333FF"/>
                          </a:solidFill>
                          <a:latin typeface="Arial Narrow" pitchFamily="34" charset="0"/>
                        </a:rPr>
                        <a:t>.%</a:t>
                      </a:r>
                      <a:r>
                        <a:rPr lang="en-US" sz="1700" dirty="0">
                          <a:solidFill>
                            <a:srgbClr val="3333FF"/>
                          </a:solidFill>
                          <a:latin typeface="Arial Narrow" pitchFamily="34" charset="0"/>
                        </a:rPr>
                        <a:t> </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645">
                <a:tc>
                  <a:txBody>
                    <a:bodyPr/>
                    <a:lstStyle/>
                    <a:p>
                      <a:pPr marL="0" marR="0">
                        <a:lnSpc>
                          <a:spcPct val="115000"/>
                        </a:lnSpc>
                        <a:spcBef>
                          <a:spcPts val="0"/>
                        </a:spcBef>
                        <a:spcAft>
                          <a:spcPts val="0"/>
                        </a:spcAft>
                      </a:pPr>
                      <a:r>
                        <a:rPr lang="en-US" sz="1700" dirty="0">
                          <a:solidFill>
                            <a:srgbClr val="3333FF"/>
                          </a:solidFill>
                          <a:latin typeface="Arial Narrow" pitchFamily="34" charset="0"/>
                        </a:rPr>
                        <a:t>Dry </a:t>
                      </a:r>
                      <a:r>
                        <a:rPr lang="en-US" sz="1700" dirty="0" smtClean="0">
                          <a:solidFill>
                            <a:srgbClr val="3333FF"/>
                          </a:solidFill>
                          <a:latin typeface="Arial Narrow" pitchFamily="34" charset="0"/>
                        </a:rPr>
                        <a:t>gas (C1-C2) ,</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2.182</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2.05</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1.43</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1.41</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1.507</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1.798</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1.42</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339645">
                <a:tc>
                  <a:txBody>
                    <a:bodyPr/>
                    <a:lstStyle/>
                    <a:p>
                      <a:pPr marL="0" marR="0">
                        <a:lnSpc>
                          <a:spcPct val="115000"/>
                        </a:lnSpc>
                        <a:spcBef>
                          <a:spcPts val="0"/>
                        </a:spcBef>
                        <a:spcAft>
                          <a:spcPts val="0"/>
                        </a:spcAft>
                      </a:pPr>
                      <a:r>
                        <a:rPr lang="en-US" sz="1700" dirty="0" smtClean="0">
                          <a:solidFill>
                            <a:srgbClr val="3333FF"/>
                          </a:solidFill>
                          <a:latin typeface="Arial Narrow" pitchFamily="34" charset="0"/>
                        </a:rPr>
                        <a:t>LPG (C3-C4),</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38.876</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35.70</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28.69</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23.77</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28.78</a:t>
                      </a:r>
                      <a:endParaRPr lang="en-US" sz="1700" b="0" dirty="0">
                        <a:solidFill>
                          <a:srgbClr val="3333FF"/>
                        </a:solidFill>
                        <a:latin typeface="Arial Narrow" pitchFamily="34" charset="0"/>
                        <a:ea typeface="Calibri"/>
                        <a:cs typeface="Times New Roman"/>
                      </a:endParaRPr>
                    </a:p>
                  </a:txBody>
                  <a:tcPr marL="68580" marR="68580" marT="0" marB="0">
                    <a:solidFill>
                      <a:srgbClr val="FF99CC"/>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15.5</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25.44</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339645">
                <a:tc>
                  <a:txBody>
                    <a:bodyPr/>
                    <a:lstStyle/>
                    <a:p>
                      <a:pPr marL="0" marR="0">
                        <a:lnSpc>
                          <a:spcPct val="115000"/>
                        </a:lnSpc>
                        <a:spcBef>
                          <a:spcPts val="0"/>
                        </a:spcBef>
                        <a:spcAft>
                          <a:spcPts val="0"/>
                        </a:spcAft>
                      </a:pPr>
                      <a:r>
                        <a:rPr lang="en-US" sz="1700" dirty="0" smtClean="0">
                          <a:solidFill>
                            <a:srgbClr val="3333FF"/>
                          </a:solidFill>
                          <a:latin typeface="Arial Narrow" pitchFamily="34" charset="0"/>
                        </a:rPr>
                        <a:t>Gasoline (C5-216°C),</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29.038</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31.14</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35.11</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35.04</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32.50</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44.02</a:t>
                      </a:r>
                      <a:endParaRPr lang="en-US" sz="1700" b="0" dirty="0">
                        <a:solidFill>
                          <a:srgbClr val="3333FF"/>
                        </a:solidFill>
                        <a:latin typeface="Arial Narrow" pitchFamily="34" charset="0"/>
                        <a:ea typeface="Calibri"/>
                        <a:cs typeface="Times New Roman"/>
                      </a:endParaRPr>
                    </a:p>
                  </a:txBody>
                  <a:tcPr marL="68580" marR="68580" marT="0" marB="0">
                    <a:solidFill>
                      <a:srgbClr val="FF99CC"/>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35.08</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339645">
                <a:tc>
                  <a:txBody>
                    <a:bodyPr/>
                    <a:lstStyle/>
                    <a:p>
                      <a:pPr marL="0" marR="0">
                        <a:lnSpc>
                          <a:spcPct val="115000"/>
                        </a:lnSpc>
                        <a:spcBef>
                          <a:spcPts val="0"/>
                        </a:spcBef>
                        <a:spcAft>
                          <a:spcPts val="0"/>
                        </a:spcAft>
                      </a:pPr>
                      <a:r>
                        <a:rPr lang="en-US" sz="1700" dirty="0" smtClean="0">
                          <a:solidFill>
                            <a:srgbClr val="3333FF"/>
                          </a:solidFill>
                          <a:latin typeface="Arial Narrow" pitchFamily="34" charset="0"/>
                        </a:rPr>
                        <a:t>LCO (216-370°C),</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14.885</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15.43</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17.99</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20.49</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18.98</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19.84</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19.11</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339645">
                <a:tc>
                  <a:txBody>
                    <a:bodyPr/>
                    <a:lstStyle/>
                    <a:p>
                      <a:pPr marL="0" marR="0">
                        <a:lnSpc>
                          <a:spcPct val="115000"/>
                        </a:lnSpc>
                        <a:spcBef>
                          <a:spcPts val="0"/>
                        </a:spcBef>
                        <a:spcAft>
                          <a:spcPts val="0"/>
                        </a:spcAft>
                      </a:pPr>
                      <a:r>
                        <a:rPr lang="en-US" sz="1700" dirty="0" smtClean="0">
                          <a:solidFill>
                            <a:srgbClr val="3333FF"/>
                          </a:solidFill>
                          <a:latin typeface="Arial Narrow" pitchFamily="34" charset="0"/>
                        </a:rPr>
                        <a:t>HCO(&gt;370°C),</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8.054</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8.48</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10.67</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14.08</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13.27</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12.4</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12.31</a:t>
                      </a:r>
                      <a:endParaRPr lang="en-US" sz="1700" b="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r h="339645">
                <a:tc>
                  <a:txBody>
                    <a:bodyPr/>
                    <a:lstStyle/>
                    <a:p>
                      <a:pPr marL="0" marR="0">
                        <a:lnSpc>
                          <a:spcPct val="115000"/>
                        </a:lnSpc>
                        <a:spcBef>
                          <a:spcPts val="0"/>
                        </a:spcBef>
                        <a:spcAft>
                          <a:spcPts val="0"/>
                        </a:spcAft>
                      </a:pPr>
                      <a:r>
                        <a:rPr lang="en-US" sz="1700" dirty="0" smtClean="0">
                          <a:solidFill>
                            <a:srgbClr val="3333FF"/>
                          </a:solidFill>
                          <a:latin typeface="Arial Narrow" pitchFamily="34" charset="0"/>
                        </a:rPr>
                        <a:t>Coke,</a:t>
                      </a:r>
                      <a:r>
                        <a:rPr lang="en-US" sz="1700" baseline="0" dirty="0" smtClean="0">
                          <a:solidFill>
                            <a:srgbClr val="3333FF"/>
                          </a:solidFill>
                          <a:latin typeface="Arial Narrow" pitchFamily="34" charset="0"/>
                        </a:rPr>
                        <a:t> wt.%</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a:solidFill>
                            <a:srgbClr val="3333FF"/>
                          </a:solidFill>
                          <a:latin typeface="Arial Narrow" pitchFamily="34" charset="0"/>
                        </a:rPr>
                        <a:t>5.48</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a:solidFill>
                            <a:srgbClr val="3333FF"/>
                          </a:solidFill>
                          <a:latin typeface="Arial Narrow" pitchFamily="34" charset="0"/>
                        </a:rPr>
                        <a:t>5.21</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dirty="0">
                          <a:solidFill>
                            <a:srgbClr val="3333FF"/>
                          </a:solidFill>
                          <a:latin typeface="Arial Narrow" pitchFamily="34" charset="0"/>
                        </a:rPr>
                        <a:t>4.23</a:t>
                      </a:r>
                      <a:endParaRPr lang="en-US" sz="1700" b="0" dirty="0">
                        <a:solidFill>
                          <a:srgbClr val="3333FF"/>
                        </a:solidFill>
                        <a:latin typeface="Arial Narrow" pitchFamily="34" charset="0"/>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700">
                          <a:solidFill>
                            <a:srgbClr val="3333FF"/>
                          </a:solidFill>
                          <a:latin typeface="Arial Narrow" pitchFamily="34" charset="0"/>
                        </a:rPr>
                        <a:t>4.16</a:t>
                      </a:r>
                      <a:endParaRPr lang="en-US" sz="1700" b="0">
                        <a:solidFill>
                          <a:srgbClr val="3333FF"/>
                        </a:solidFill>
                        <a:latin typeface="Arial Narrow"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4.17</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5.58</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700" dirty="0">
                          <a:solidFill>
                            <a:srgbClr val="3333FF"/>
                          </a:solidFill>
                          <a:latin typeface="Arial Narrow" pitchFamily="34" charset="0"/>
                        </a:rPr>
                        <a:t>4.14</a:t>
                      </a:r>
                      <a:endParaRPr lang="en-US" sz="1700" b="0" dirty="0">
                        <a:solidFill>
                          <a:srgbClr val="3333FF"/>
                        </a:solidFill>
                        <a:latin typeface="Arial Narrow" pitchFamily="34" charset="0"/>
                        <a:ea typeface="Calibri"/>
                        <a:cs typeface="Times New Roman"/>
                      </a:endParaRPr>
                    </a:p>
                  </a:txBody>
                  <a:tcPr marL="68580" marR="68580" marT="0" marB="0">
                    <a:solidFill>
                      <a:schemeClr val="accent3">
                        <a:lumMod val="20000"/>
                        <a:lumOff val="80000"/>
                      </a:schemeClr>
                    </a:solidFill>
                  </a:tcPr>
                </a:tc>
              </a:tr>
            </a:tbl>
          </a:graphicData>
        </a:graphic>
      </p:graphicFrame>
      <p:sp>
        <p:nvSpPr>
          <p:cNvPr id="8" name="Title 1"/>
          <p:cNvSpPr>
            <a:spLocks noGrp="1"/>
          </p:cNvSpPr>
          <p:nvPr>
            <p:ph type="title"/>
          </p:nvPr>
        </p:nvSpPr>
        <p:spPr>
          <a:xfrm>
            <a:off x="152400" y="270804"/>
            <a:ext cx="7543800" cy="1100796"/>
          </a:xfrm>
        </p:spPr>
        <p:txBody>
          <a:bodyPr>
            <a:noAutofit/>
          </a:bodyPr>
          <a:lstStyle/>
          <a:p>
            <a:pPr algn="l"/>
            <a:r>
              <a:rPr lang="en-US" sz="2800" dirty="0" smtClean="0"/>
              <a:t/>
            </a:r>
            <a:br>
              <a:rPr lang="en-US" sz="2800" dirty="0" smtClean="0"/>
            </a:br>
            <a:r>
              <a:rPr lang="en-US" sz="2800" b="1" dirty="0" smtClean="0">
                <a:solidFill>
                  <a:srgbClr val="FF33CC"/>
                </a:solidFill>
              </a:rPr>
              <a:t>A selectivity data for co-processing of FPO and  HDO with VGO</a:t>
            </a:r>
            <a:r>
              <a:rPr lang="en-US" sz="2800" dirty="0" smtClean="0"/>
              <a:t/>
            </a:r>
            <a:br>
              <a:rPr lang="en-US" sz="2800" dirty="0" smtClean="0"/>
            </a:br>
            <a:endParaRPr lang="en-US" sz="2800" b="1" dirty="0">
              <a:solidFill>
                <a:srgbClr val="FF33CC"/>
              </a:solidFill>
            </a:endParaRPr>
          </a:p>
        </p:txBody>
      </p:sp>
      <p:pic>
        <p:nvPicPr>
          <p:cNvPr id="9" name="Picture 8" descr="iitrlogo"/>
          <p:cNvPicPr/>
          <p:nvPr/>
        </p:nvPicPr>
        <p:blipFill>
          <a:blip r:embed="rId2" cstate="print"/>
          <a:srcRect/>
          <a:stretch>
            <a:fillRect/>
          </a:stretch>
        </p:blipFill>
        <p:spPr bwMode="auto">
          <a:xfrm>
            <a:off x="8061967" y="107848"/>
            <a:ext cx="990601" cy="990600"/>
          </a:xfrm>
          <a:prstGeom prst="rect">
            <a:avLst/>
          </a:prstGeom>
          <a:noFill/>
          <a:ln w="9525">
            <a:noFill/>
            <a:miter lim="800000"/>
            <a:headEnd/>
            <a:tailEnd/>
          </a:ln>
        </p:spPr>
      </p:pic>
      <p:sp>
        <p:nvSpPr>
          <p:cNvPr id="5" name="Rectangle 4"/>
          <p:cNvSpPr/>
          <p:nvPr/>
        </p:nvSpPr>
        <p:spPr>
          <a:xfrm>
            <a:off x="2508821" y="6248400"/>
            <a:ext cx="4425379" cy="369332"/>
          </a:xfrm>
          <a:prstGeom prst="rect">
            <a:avLst/>
          </a:prstGeom>
        </p:spPr>
        <p:txBody>
          <a:bodyPr wrap="none">
            <a:spAutoFit/>
          </a:bodyPr>
          <a:lstStyle/>
          <a:p>
            <a:pPr algn="ctr">
              <a:buNone/>
            </a:pPr>
            <a:r>
              <a:rPr lang="en-US" b="1" dirty="0" smtClean="0">
                <a:solidFill>
                  <a:srgbClr val="3333FF"/>
                </a:solidFill>
              </a:rPr>
              <a:t>[</a:t>
            </a:r>
            <a:r>
              <a:rPr lang="en-US" b="1" dirty="0" err="1" smtClean="0">
                <a:solidFill>
                  <a:srgbClr val="3333FF"/>
                </a:solidFill>
              </a:rPr>
              <a:t>Naik</a:t>
            </a:r>
            <a:r>
              <a:rPr lang="en-US" b="1" dirty="0" smtClean="0">
                <a:solidFill>
                  <a:srgbClr val="3333FF"/>
                </a:solidFill>
              </a:rPr>
              <a:t> et al., RSC </a:t>
            </a:r>
            <a:r>
              <a:rPr lang="en-US" b="1" dirty="0" smtClean="0">
                <a:solidFill>
                  <a:srgbClr val="3333FF"/>
                </a:solidFill>
              </a:rPr>
              <a:t>Advances, 5, 398-409, 2015]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685800"/>
          </a:xfrm>
        </p:spPr>
        <p:txBody>
          <a:bodyPr>
            <a:normAutofit/>
          </a:bodyPr>
          <a:lstStyle/>
          <a:p>
            <a:pPr algn="l"/>
            <a:r>
              <a:rPr lang="en-US" sz="3600" b="1" dirty="0" smtClean="0">
                <a:solidFill>
                  <a:srgbClr val="0000FF"/>
                </a:solidFill>
              </a:rPr>
              <a:t>Conclusions</a:t>
            </a:r>
            <a:endParaRPr lang="en-US" sz="3600" b="1" dirty="0">
              <a:solidFill>
                <a:srgbClr val="0000FF"/>
              </a:solidFill>
            </a:endParaRPr>
          </a:p>
        </p:txBody>
      </p:sp>
      <p:sp>
        <p:nvSpPr>
          <p:cNvPr id="3" name="Content Placeholder 2"/>
          <p:cNvSpPr>
            <a:spLocks noGrp="1"/>
          </p:cNvSpPr>
          <p:nvPr>
            <p:ph idx="1"/>
          </p:nvPr>
        </p:nvSpPr>
        <p:spPr>
          <a:xfrm>
            <a:off x="381000" y="1371600"/>
            <a:ext cx="8305800" cy="3505200"/>
          </a:xfrm>
        </p:spPr>
        <p:txBody>
          <a:bodyPr>
            <a:normAutofit/>
          </a:bodyPr>
          <a:lstStyle/>
          <a:p>
            <a:r>
              <a:rPr lang="en-US" sz="2400" dirty="0" smtClean="0">
                <a:latin typeface="Arial Narrow" pitchFamily="34" charset="0"/>
              </a:rPr>
              <a:t>Hydroxyl and mono </a:t>
            </a:r>
            <a:r>
              <a:rPr lang="en-US" sz="2400" dirty="0" err="1" smtClean="0">
                <a:latin typeface="Arial Narrow" pitchFamily="34" charset="0"/>
              </a:rPr>
              <a:t>lignol</a:t>
            </a:r>
            <a:r>
              <a:rPr lang="en-US" sz="2400" dirty="0" smtClean="0">
                <a:latin typeface="Arial Narrow" pitchFamily="34" charset="0"/>
              </a:rPr>
              <a:t> groups were eliminated during </a:t>
            </a:r>
            <a:r>
              <a:rPr lang="en-US" sz="2400" dirty="0" err="1" smtClean="0">
                <a:latin typeface="Arial Narrow" pitchFamily="34" charset="0"/>
              </a:rPr>
              <a:t>hydrodeoxygenation</a:t>
            </a:r>
            <a:r>
              <a:rPr lang="en-US" sz="2400" dirty="0" smtClean="0">
                <a:latin typeface="Arial Narrow" pitchFamily="34" charset="0"/>
              </a:rPr>
              <a:t>.</a:t>
            </a:r>
          </a:p>
          <a:p>
            <a:endParaRPr lang="en-US" sz="2400" dirty="0" smtClean="0">
              <a:latin typeface="Arial Narrow" pitchFamily="34" charset="0"/>
            </a:endParaRPr>
          </a:p>
          <a:p>
            <a:r>
              <a:rPr lang="en-US" sz="2400" dirty="0" smtClean="0">
                <a:latin typeface="Arial Narrow" pitchFamily="34" charset="0"/>
              </a:rPr>
              <a:t>HDO oil obtained at 300 °C can be used along with VGO as a co-processing feedstock for processing in a refinery FCC unit.</a:t>
            </a:r>
          </a:p>
          <a:p>
            <a:endParaRPr lang="en-US" sz="2400" dirty="0" smtClean="0">
              <a:latin typeface="Arial Narrow" pitchFamily="34" charset="0"/>
            </a:endParaRPr>
          </a:p>
          <a:p>
            <a:r>
              <a:rPr lang="en-US" sz="2400" dirty="0" smtClean="0">
                <a:latin typeface="Arial Narrow" pitchFamily="34" charset="0"/>
              </a:rPr>
              <a:t>The trillion dollars of petroleum refinery infrastructure and their existing distribution network can be effectively utilized. </a:t>
            </a: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505200" cy="639762"/>
          </a:xfrm>
        </p:spPr>
        <p:txBody>
          <a:bodyPr>
            <a:normAutofit/>
          </a:bodyPr>
          <a:lstStyle/>
          <a:p>
            <a:pPr algn="l"/>
            <a:r>
              <a:rPr lang="en-US" sz="3200" b="1" dirty="0" smtClean="0">
                <a:solidFill>
                  <a:srgbClr val="FF33CC"/>
                </a:solidFill>
              </a:rPr>
              <a:t>Acknowledgements</a:t>
            </a:r>
            <a:endParaRPr lang="en-US" sz="32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pPr>
              <a:buNone/>
            </a:pPr>
            <a:endParaRPr lang="en-US" sz="2000" dirty="0" smtClean="0">
              <a:solidFill>
                <a:srgbClr val="3333FF"/>
              </a:solidFill>
            </a:endParaRPr>
          </a:p>
          <a:p>
            <a:pPr>
              <a:buFont typeface="Wingdings" pitchFamily="2" charset="2"/>
              <a:buChar char="q"/>
            </a:pPr>
            <a:r>
              <a:rPr lang="en-US" sz="2800" dirty="0" smtClean="0">
                <a:solidFill>
                  <a:srgbClr val="3333FF"/>
                </a:solidFill>
                <a:latin typeface="Arial Narrow" pitchFamily="34" charset="0"/>
              </a:rPr>
              <a:t>  All co-authors</a:t>
            </a:r>
          </a:p>
          <a:p>
            <a:pPr>
              <a:buNone/>
            </a:pPr>
            <a:endParaRPr lang="en-US" sz="2800" dirty="0" smtClean="0">
              <a:solidFill>
                <a:srgbClr val="3333FF"/>
              </a:solidFill>
              <a:latin typeface="Arial Narrow" pitchFamily="34" charset="0"/>
            </a:endParaRPr>
          </a:p>
          <a:p>
            <a:pPr>
              <a:buFont typeface="Wingdings" pitchFamily="2" charset="2"/>
              <a:buChar char="q"/>
            </a:pPr>
            <a:r>
              <a:rPr lang="en-US" sz="2800" dirty="0" smtClean="0">
                <a:solidFill>
                  <a:srgbClr val="3333FF"/>
                </a:solidFill>
                <a:latin typeface="Arial Narrow" pitchFamily="34" charset="0"/>
              </a:rPr>
              <a:t>  Special thanks to Indian Institute of Technology </a:t>
            </a:r>
            <a:r>
              <a:rPr lang="en-US" sz="2800" dirty="0" err="1" smtClean="0">
                <a:solidFill>
                  <a:srgbClr val="3333FF"/>
                </a:solidFill>
                <a:latin typeface="Arial Narrow" pitchFamily="34" charset="0"/>
              </a:rPr>
              <a:t>Roorkee</a:t>
            </a:r>
            <a:r>
              <a:rPr lang="en-US" sz="2800" dirty="0" smtClean="0">
                <a:solidFill>
                  <a:srgbClr val="3333FF"/>
                </a:solidFill>
              </a:rPr>
              <a:t> and   </a:t>
            </a:r>
          </a:p>
          <a:p>
            <a:pPr>
              <a:buNone/>
            </a:pPr>
            <a:r>
              <a:rPr lang="en-US" sz="2800" dirty="0" smtClean="0">
                <a:solidFill>
                  <a:srgbClr val="3333FF"/>
                </a:solidFill>
                <a:latin typeface="Arial Narrow" pitchFamily="34" charset="0"/>
              </a:rPr>
              <a:t>      CSIR-Indian Institute of Petroleum for their technical and  </a:t>
            </a:r>
          </a:p>
          <a:p>
            <a:pPr>
              <a:buNone/>
            </a:pPr>
            <a:r>
              <a:rPr lang="en-US" sz="2800" dirty="0" smtClean="0">
                <a:solidFill>
                  <a:srgbClr val="3333FF"/>
                </a:solidFill>
                <a:latin typeface="Arial Narrow" pitchFamily="34" charset="0"/>
              </a:rPr>
              <a:t>      financial support.</a:t>
            </a:r>
          </a:p>
          <a:p>
            <a:pPr>
              <a:buNone/>
            </a:pPr>
            <a:endParaRPr lang="en-US" sz="2200" dirty="0" smtClean="0">
              <a:solidFill>
                <a:srgbClr val="3333FF"/>
              </a:solidFill>
            </a:endParaRPr>
          </a:p>
          <a:p>
            <a:endParaRPr lang="en-US" dirty="0" smtClean="0"/>
          </a:p>
          <a:p>
            <a:endParaRPr lang="en-US" dirty="0" smtClean="0"/>
          </a:p>
        </p:txBody>
      </p:sp>
      <p:pic>
        <p:nvPicPr>
          <p:cNvPr id="6" name="Picture 5" descr="iitrlogo"/>
          <p:cNvPicPr/>
          <p:nvPr/>
        </p:nvPicPr>
        <p:blipFill>
          <a:blip r:embed="rId2" cstate="print"/>
          <a:srcRect/>
          <a:stretch>
            <a:fillRect/>
          </a:stretch>
        </p:blipFill>
        <p:spPr bwMode="auto">
          <a:xfrm>
            <a:off x="8061967" y="107848"/>
            <a:ext cx="990601"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28271"/>
          <a:stretch>
            <a:fillRect/>
          </a:stretch>
        </p:blipFill>
        <p:spPr bwMode="auto">
          <a:xfrm>
            <a:off x="0" y="1219200"/>
            <a:ext cx="9144000" cy="1752600"/>
          </a:xfrm>
          <a:prstGeom prst="rect">
            <a:avLst/>
          </a:prstGeom>
          <a:noFill/>
          <a:ln w="9525">
            <a:noFill/>
            <a:miter lim="800000"/>
            <a:headEnd/>
            <a:tailEnd/>
          </a:ln>
          <a:effectLst/>
        </p:spPr>
      </p:pic>
      <p:pic>
        <p:nvPicPr>
          <p:cNvPr id="10" name="Picture 9" descr="iitrlogo"/>
          <p:cNvPicPr/>
          <p:nvPr/>
        </p:nvPicPr>
        <p:blipFill>
          <a:blip r:embed="rId3"/>
          <a:srcRect/>
          <a:stretch>
            <a:fillRect/>
          </a:stretch>
        </p:blipFill>
        <p:spPr bwMode="auto">
          <a:xfrm>
            <a:off x="1295400" y="2286000"/>
            <a:ext cx="990601" cy="990600"/>
          </a:xfrm>
          <a:prstGeom prst="rect">
            <a:avLst/>
          </a:prstGeom>
          <a:noFill/>
          <a:ln w="9525">
            <a:noFill/>
            <a:miter lim="800000"/>
            <a:headEnd/>
            <a:tailEnd/>
          </a:ln>
        </p:spPr>
      </p:pic>
      <p:pic>
        <p:nvPicPr>
          <p:cNvPr id="11" name="Picture 4" descr="iitr_text.gif"/>
          <p:cNvPicPr>
            <a:picLocks noChangeAspect="1"/>
          </p:cNvPicPr>
          <p:nvPr/>
        </p:nvPicPr>
        <p:blipFill>
          <a:blip r:embed="rId4"/>
          <a:srcRect/>
          <a:stretch>
            <a:fillRect/>
          </a:stretch>
        </p:blipFill>
        <p:spPr bwMode="auto">
          <a:xfrm>
            <a:off x="5257800" y="2133600"/>
            <a:ext cx="3420534" cy="609600"/>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6782251" y="4762488"/>
            <a:ext cx="2361749" cy="1571636"/>
          </a:xfrm>
          <a:prstGeom prst="rect">
            <a:avLst/>
          </a:prstGeom>
          <a:noFill/>
          <a:ln w="9525">
            <a:noFill/>
            <a:miter lim="800000"/>
            <a:headEnd/>
            <a:tailEnd/>
          </a:ln>
          <a:effectLst/>
        </p:spPr>
      </p:pic>
      <p:pic>
        <p:nvPicPr>
          <p:cNvPr id="8" name="Picture 3"/>
          <p:cNvPicPr>
            <a:picLocks noChangeAspect="1" noChangeArrowheads="1"/>
          </p:cNvPicPr>
          <p:nvPr/>
        </p:nvPicPr>
        <p:blipFill>
          <a:blip r:embed="rId6"/>
          <a:srcRect/>
          <a:stretch>
            <a:fillRect/>
          </a:stretch>
        </p:blipFill>
        <p:spPr bwMode="auto">
          <a:xfrm>
            <a:off x="3352800" y="4762488"/>
            <a:ext cx="2288963" cy="1714512"/>
          </a:xfrm>
          <a:prstGeom prst="rect">
            <a:avLst/>
          </a:prstGeom>
          <a:noFill/>
          <a:ln w="9525">
            <a:noFill/>
            <a:miter lim="800000"/>
            <a:headEnd/>
            <a:tailEnd/>
          </a:ln>
          <a:effectLst/>
        </p:spPr>
      </p:pic>
      <p:pic>
        <p:nvPicPr>
          <p:cNvPr id="9" name="Picture 4"/>
          <p:cNvPicPr>
            <a:picLocks noChangeAspect="1" noChangeArrowheads="1"/>
          </p:cNvPicPr>
          <p:nvPr/>
        </p:nvPicPr>
        <p:blipFill>
          <a:blip r:embed="rId7"/>
          <a:srcRect/>
          <a:stretch>
            <a:fillRect/>
          </a:stretch>
        </p:blipFill>
        <p:spPr bwMode="auto">
          <a:xfrm>
            <a:off x="0" y="4762488"/>
            <a:ext cx="2288963" cy="1714512"/>
          </a:xfrm>
          <a:prstGeom prst="rect">
            <a:avLst/>
          </a:prstGeom>
          <a:noFill/>
          <a:ln w="9525">
            <a:noFill/>
            <a:miter lim="800000"/>
            <a:headEnd/>
            <a:tailEnd/>
          </a:ln>
          <a:effectLst/>
        </p:spPr>
      </p:pic>
      <p:sp>
        <p:nvSpPr>
          <p:cNvPr id="3" name="Content Placeholder 2"/>
          <p:cNvSpPr>
            <a:spLocks noGrp="1"/>
          </p:cNvSpPr>
          <p:nvPr>
            <p:ph idx="1"/>
          </p:nvPr>
        </p:nvSpPr>
        <p:spPr>
          <a:xfrm>
            <a:off x="228600" y="381000"/>
            <a:ext cx="8458200" cy="762000"/>
          </a:xfrm>
        </p:spPr>
        <p:txBody>
          <a:bodyPr>
            <a:normAutofit/>
          </a:bodyPr>
          <a:lstStyle/>
          <a:p>
            <a:pPr algn="ctr">
              <a:buNone/>
            </a:pPr>
            <a:r>
              <a:rPr lang="en-US" sz="3600" b="1" dirty="0" smtClean="0">
                <a:solidFill>
                  <a:srgbClr val="0000FF"/>
                </a:solidFill>
                <a:latin typeface="Arial Narrow" pitchFamily="34" charset="0"/>
              </a:rPr>
              <a:t>Thank you very much for your kind attention</a:t>
            </a:r>
          </a:p>
          <a:p>
            <a:pPr algn="ctr">
              <a:buNone/>
            </a:pPr>
            <a:endParaRPr lang="en-US" sz="4000" dirty="0" smtClean="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33CC"/>
                </a:solidFill>
              </a:rPr>
              <a:t>Reaction scheme for </a:t>
            </a:r>
            <a:r>
              <a:rPr lang="en-US" sz="3200" b="1" dirty="0" err="1" smtClean="0">
                <a:solidFill>
                  <a:srgbClr val="FF33CC"/>
                </a:solidFill>
              </a:rPr>
              <a:t>derivatized</a:t>
            </a:r>
            <a:r>
              <a:rPr lang="en-US" sz="3200" b="1" dirty="0" smtClean="0">
                <a:solidFill>
                  <a:srgbClr val="FF33CC"/>
                </a:solidFill>
              </a:rPr>
              <a:t> </a:t>
            </a:r>
            <a:r>
              <a:rPr lang="en-US" sz="3200" b="1" baseline="30000" dirty="0" smtClean="0">
                <a:solidFill>
                  <a:srgbClr val="FF33CC"/>
                </a:solidFill>
              </a:rPr>
              <a:t>31</a:t>
            </a:r>
            <a:r>
              <a:rPr lang="en-US" sz="3200" b="1" dirty="0" smtClean="0">
                <a:solidFill>
                  <a:srgbClr val="FF33CC"/>
                </a:solidFill>
              </a:rPr>
              <a:t>P NMR</a:t>
            </a:r>
            <a:endParaRPr lang="en-US" sz="3200" b="1" dirty="0">
              <a:solidFill>
                <a:srgbClr val="FF33CC"/>
              </a:solidFill>
            </a:endParaRPr>
          </a:p>
        </p:txBody>
      </p:sp>
      <p:pic>
        <p:nvPicPr>
          <p:cNvPr id="4" name="Picture 3"/>
          <p:cNvPicPr/>
          <p:nvPr/>
        </p:nvPicPr>
        <p:blipFill>
          <a:blip r:embed="rId2" cstate="print"/>
          <a:srcRect/>
          <a:stretch>
            <a:fillRect/>
          </a:stretch>
        </p:blipFill>
        <p:spPr bwMode="auto">
          <a:xfrm>
            <a:off x="914400" y="1676401"/>
            <a:ext cx="7162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a:bodyPr>
          <a:lstStyle/>
          <a:p>
            <a:r>
              <a:rPr lang="en-US" sz="3600" b="1" dirty="0" smtClean="0">
                <a:solidFill>
                  <a:srgbClr val="0000FF"/>
                </a:solidFill>
              </a:rPr>
              <a:t>Catalyst Characterization</a:t>
            </a:r>
            <a:endParaRPr lang="en-US" sz="3600" b="1" dirty="0">
              <a:solidFill>
                <a:srgbClr val="0000FF"/>
              </a:solidFill>
            </a:endParaRPr>
          </a:p>
        </p:txBody>
      </p:sp>
      <p:sp>
        <p:nvSpPr>
          <p:cNvPr id="3" name="Text Placeholder 2"/>
          <p:cNvSpPr>
            <a:spLocks noGrp="1"/>
          </p:cNvSpPr>
          <p:nvPr>
            <p:ph type="body" idx="1"/>
          </p:nvPr>
        </p:nvSpPr>
        <p:spPr>
          <a:xfrm>
            <a:off x="152400" y="1447800"/>
            <a:ext cx="3886200" cy="422275"/>
          </a:xfrm>
        </p:spPr>
        <p:txBody>
          <a:bodyPr>
            <a:normAutofit/>
          </a:bodyPr>
          <a:lstStyle/>
          <a:p>
            <a:r>
              <a:rPr lang="en-US" sz="2000" dirty="0" smtClean="0">
                <a:solidFill>
                  <a:srgbClr val="FF33CC"/>
                </a:solidFill>
              </a:rPr>
              <a:t>N</a:t>
            </a:r>
            <a:r>
              <a:rPr lang="en-US" sz="2000" baseline="-25000" dirty="0" smtClean="0">
                <a:solidFill>
                  <a:srgbClr val="FF33CC"/>
                </a:solidFill>
              </a:rPr>
              <a:t>2</a:t>
            </a:r>
            <a:r>
              <a:rPr lang="en-US" sz="2000" dirty="0" smtClean="0">
                <a:solidFill>
                  <a:srgbClr val="FF33CC"/>
                </a:solidFill>
              </a:rPr>
              <a:t> adsorption-desorption isotherm</a:t>
            </a:r>
            <a:endParaRPr lang="en-US" sz="2000" dirty="0">
              <a:solidFill>
                <a:srgbClr val="FF33CC"/>
              </a:solidFill>
            </a:endParaRPr>
          </a:p>
        </p:txBody>
      </p:sp>
      <p:sp>
        <p:nvSpPr>
          <p:cNvPr id="5" name="Text Placeholder 4"/>
          <p:cNvSpPr>
            <a:spLocks noGrp="1"/>
          </p:cNvSpPr>
          <p:nvPr>
            <p:ph type="body" sz="quarter" idx="3"/>
          </p:nvPr>
        </p:nvSpPr>
        <p:spPr>
          <a:xfrm>
            <a:off x="4114801" y="1066800"/>
            <a:ext cx="4800600" cy="1108075"/>
          </a:xfrm>
        </p:spPr>
        <p:txBody>
          <a:bodyPr>
            <a:normAutofit fontScale="85000" lnSpcReduction="10000"/>
          </a:bodyPr>
          <a:lstStyle/>
          <a:p>
            <a:r>
              <a:rPr lang="en-US" dirty="0" smtClean="0">
                <a:solidFill>
                  <a:srgbClr val="FF33CC"/>
                </a:solidFill>
              </a:rPr>
              <a:t>XRD patterns of the </a:t>
            </a:r>
            <a:r>
              <a:rPr lang="en-US" dirty="0" err="1" smtClean="0">
                <a:solidFill>
                  <a:srgbClr val="FF33CC"/>
                </a:solidFill>
              </a:rPr>
              <a:t>mesoporous</a:t>
            </a:r>
            <a:r>
              <a:rPr lang="en-US" dirty="0" smtClean="0">
                <a:solidFill>
                  <a:srgbClr val="FF33CC"/>
                </a:solidFill>
              </a:rPr>
              <a:t> alumina (black </a:t>
            </a:r>
            <a:r>
              <a:rPr lang="en-US" dirty="0" err="1" smtClean="0">
                <a:solidFill>
                  <a:srgbClr val="FF33CC"/>
                </a:solidFill>
              </a:rPr>
              <a:t>colour</a:t>
            </a:r>
            <a:r>
              <a:rPr lang="en-US" dirty="0" smtClean="0">
                <a:solidFill>
                  <a:srgbClr val="FF33CC"/>
                </a:solidFill>
              </a:rPr>
              <a:t>) and Pd supported on </a:t>
            </a:r>
            <a:r>
              <a:rPr lang="en-US" dirty="0" err="1" smtClean="0">
                <a:solidFill>
                  <a:srgbClr val="FF33CC"/>
                </a:solidFill>
              </a:rPr>
              <a:t>mesoporous</a:t>
            </a:r>
            <a:r>
              <a:rPr lang="en-US" dirty="0" smtClean="0">
                <a:solidFill>
                  <a:srgbClr val="FF33CC"/>
                </a:solidFill>
              </a:rPr>
              <a:t> alumina (red </a:t>
            </a:r>
            <a:r>
              <a:rPr lang="en-US" dirty="0" err="1" smtClean="0">
                <a:solidFill>
                  <a:srgbClr val="FF33CC"/>
                </a:solidFill>
              </a:rPr>
              <a:t>colour</a:t>
            </a:r>
            <a:r>
              <a:rPr lang="en-US" dirty="0" smtClean="0">
                <a:solidFill>
                  <a:srgbClr val="FF33CC"/>
                </a:solidFill>
              </a:rPr>
              <a:t>)</a:t>
            </a:r>
            <a:endParaRPr lang="en-US" dirty="0">
              <a:solidFill>
                <a:srgbClr val="FF33CC"/>
              </a:solidFill>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2"/>
          <p:cNvGraphicFramePr>
            <a:graphicFrameLocks noChangeAspect="1"/>
          </p:cNvGraphicFramePr>
          <p:nvPr>
            <p:ph sz="half" idx="2"/>
          </p:nvPr>
        </p:nvGraphicFramePr>
        <p:xfrm>
          <a:off x="381000" y="2209800"/>
          <a:ext cx="3906838" cy="4038600"/>
        </p:xfrm>
        <a:graphic>
          <a:graphicData uri="http://schemas.openxmlformats.org/presentationml/2006/ole">
            <p:oleObj spid="_x0000_s86018" name="Graph" r:id="rId3" imgW="3906317" imgH="2965094" progId="">
              <p:embed/>
            </p:oleObj>
          </a:graphicData>
        </a:graphic>
      </p:graphicFrame>
      <p:pic>
        <p:nvPicPr>
          <p:cNvPr id="11" name="Content Placeholder 10"/>
          <p:cNvPicPr>
            <a:picLocks noGrp="1"/>
          </p:cNvPicPr>
          <p:nvPr>
            <p:ph sz="quarter" idx="4"/>
          </p:nvPr>
        </p:nvPicPr>
        <p:blipFill>
          <a:blip r:embed="rId4" cstate="print"/>
          <a:srcRect/>
          <a:stretch>
            <a:fillRect/>
          </a:stretch>
        </p:blipFill>
        <p:spPr bwMode="auto">
          <a:xfrm>
            <a:off x="4114801" y="2362200"/>
            <a:ext cx="4800600"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FF"/>
                </a:solidFill>
              </a:rPr>
              <a:t>Catalyst Characterization: </a:t>
            </a:r>
            <a:r>
              <a:rPr lang="en-US" sz="3200" dirty="0" smtClean="0"/>
              <a:t>SEM monograms</a:t>
            </a:r>
            <a:endParaRPr lang="en-US" sz="3200" dirty="0"/>
          </a:p>
        </p:txBody>
      </p:sp>
      <p:pic>
        <p:nvPicPr>
          <p:cNvPr id="10" name="Content Placeholder 9"/>
          <p:cNvPicPr>
            <a:picLocks noGrp="1"/>
          </p:cNvPicPr>
          <p:nvPr>
            <p:ph idx="1"/>
          </p:nvPr>
        </p:nvPicPr>
        <p:blipFill>
          <a:blip r:embed="rId2" cstate="print"/>
          <a:srcRect/>
          <a:stretch>
            <a:fillRect/>
          </a:stretch>
        </p:blipFill>
        <p:spPr bwMode="auto">
          <a:xfrm>
            <a:off x="304800" y="1600200"/>
            <a:ext cx="8686800" cy="4800600"/>
          </a:xfrm>
          <a:prstGeom prst="rect">
            <a:avLst/>
          </a:prstGeom>
          <a:noFill/>
          <a:ln w="9525">
            <a:noFill/>
            <a:miter lim="800000"/>
            <a:headEnd/>
            <a:tailEnd/>
          </a:ln>
        </p:spPr>
      </p:pic>
      <p:sp>
        <p:nvSpPr>
          <p:cNvPr id="11" name="Rectangle 10"/>
          <p:cNvSpPr/>
          <p:nvPr/>
        </p:nvSpPr>
        <p:spPr>
          <a:xfrm>
            <a:off x="1524000" y="6019800"/>
            <a:ext cx="2246512" cy="369332"/>
          </a:xfrm>
          <a:prstGeom prst="rect">
            <a:avLst/>
          </a:prstGeom>
          <a:solidFill>
            <a:schemeClr val="bg1"/>
          </a:solidFill>
        </p:spPr>
        <p:txBody>
          <a:bodyPr wrap="none">
            <a:spAutoFit/>
          </a:bodyPr>
          <a:lstStyle/>
          <a:p>
            <a:r>
              <a:rPr lang="en-US" b="1" dirty="0" err="1" smtClean="0">
                <a:solidFill>
                  <a:srgbClr val="FF33CC"/>
                </a:solidFill>
              </a:rPr>
              <a:t>Mesoporous</a:t>
            </a:r>
            <a:r>
              <a:rPr lang="en-US" b="1" dirty="0" smtClean="0">
                <a:solidFill>
                  <a:srgbClr val="FF33CC"/>
                </a:solidFill>
              </a:rPr>
              <a:t> alumina </a:t>
            </a:r>
            <a:endParaRPr lang="en-US" dirty="0"/>
          </a:p>
        </p:txBody>
      </p:sp>
      <p:sp>
        <p:nvSpPr>
          <p:cNvPr id="12" name="Rectangle 11"/>
          <p:cNvSpPr/>
          <p:nvPr/>
        </p:nvSpPr>
        <p:spPr>
          <a:xfrm>
            <a:off x="4953000" y="6019800"/>
            <a:ext cx="3526478" cy="369332"/>
          </a:xfrm>
          <a:prstGeom prst="rect">
            <a:avLst/>
          </a:prstGeom>
          <a:solidFill>
            <a:schemeClr val="bg1"/>
          </a:solidFill>
        </p:spPr>
        <p:txBody>
          <a:bodyPr wrap="none">
            <a:spAutoFit/>
          </a:bodyPr>
          <a:lstStyle/>
          <a:p>
            <a:r>
              <a:rPr lang="en-US" b="1" dirty="0" smtClean="0">
                <a:solidFill>
                  <a:srgbClr val="FF33CC"/>
                </a:solidFill>
              </a:rPr>
              <a:t>Pd supported </a:t>
            </a:r>
            <a:r>
              <a:rPr lang="en-US" b="1" dirty="0" err="1" smtClean="0">
                <a:solidFill>
                  <a:srgbClr val="FF33CC"/>
                </a:solidFill>
              </a:rPr>
              <a:t>mesoporous</a:t>
            </a:r>
            <a:r>
              <a:rPr lang="en-US" b="1" dirty="0" smtClean="0">
                <a:solidFill>
                  <a:srgbClr val="FF33CC"/>
                </a:solidFill>
              </a:rPr>
              <a:t> alumina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876800" cy="762000"/>
          </a:xfrm>
        </p:spPr>
        <p:txBody>
          <a:bodyPr>
            <a:normAutofit/>
          </a:bodyPr>
          <a:lstStyle/>
          <a:p>
            <a:pPr algn="l"/>
            <a:r>
              <a:rPr lang="en-US" sz="3200" b="1" dirty="0" smtClean="0">
                <a:solidFill>
                  <a:srgbClr val="FF33CC"/>
                </a:solidFill>
              </a:rPr>
              <a:t>Worldwide energy scenario</a:t>
            </a:r>
            <a:endParaRPr lang="en-US" sz="32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r>
              <a:rPr lang="en-US" sz="1800" dirty="0" smtClean="0">
                <a:solidFill>
                  <a:srgbClr val="3333FF"/>
                </a:solidFill>
                <a:latin typeface="Arial Narrow" pitchFamily="34" charset="0"/>
              </a:rPr>
              <a:t>The worldwide consumption of liquid fuels is bound to increase from 87 to 97 million barrels per day from 2010 to 2020, respectively and it is projected to 115 million barrels per day in 2040 [</a:t>
            </a:r>
            <a:r>
              <a:rPr lang="en-US" sz="1800" dirty="0" smtClean="0">
                <a:solidFill>
                  <a:srgbClr val="C00000"/>
                </a:solidFill>
                <a:latin typeface="Arial Narrow" pitchFamily="34" charset="0"/>
              </a:rPr>
              <a:t>John et al. 2013</a:t>
            </a:r>
            <a:r>
              <a:rPr lang="en-US" sz="1800" dirty="0" smtClean="0">
                <a:solidFill>
                  <a:srgbClr val="3333FF"/>
                </a:solidFill>
                <a:latin typeface="Arial Narrow" pitchFamily="34" charset="0"/>
              </a:rPr>
              <a:t>]</a:t>
            </a:r>
          </a:p>
          <a:p>
            <a:endParaRPr lang="en-US" sz="1800" dirty="0" smtClean="0">
              <a:solidFill>
                <a:srgbClr val="3333FF"/>
              </a:solidFill>
              <a:latin typeface="Arial Narrow" pitchFamily="34" charset="0"/>
            </a:endParaRPr>
          </a:p>
          <a:p>
            <a:pPr>
              <a:buNone/>
            </a:pPr>
            <a:endParaRPr lang="en-US" sz="1800" dirty="0" smtClean="0">
              <a:solidFill>
                <a:srgbClr val="3333FF"/>
              </a:solidFill>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pPr>
              <a:buNone/>
            </a:pPr>
            <a:r>
              <a:rPr lang="en-US" sz="1800" b="1" dirty="0" smtClean="0">
                <a:solidFill>
                  <a:srgbClr val="C00000"/>
                </a:solidFill>
                <a:latin typeface="Arial Narrow" pitchFamily="34" charset="0"/>
              </a:rPr>
              <a:t>Source: </a:t>
            </a:r>
            <a:r>
              <a:rPr lang="en-US" sz="1800" dirty="0" smtClean="0">
                <a:solidFill>
                  <a:srgbClr val="C00000"/>
                </a:solidFill>
                <a:latin typeface="Arial Narrow" pitchFamily="34" charset="0"/>
              </a:rPr>
              <a:t>Shell energy scenario to 2050 (shell international BV, 2008)</a:t>
            </a:r>
          </a:p>
        </p:txBody>
      </p:sp>
      <p:pic>
        <p:nvPicPr>
          <p:cNvPr id="2051" name="Picture 3"/>
          <p:cNvPicPr>
            <a:picLocks noChangeAspect="1" noChangeArrowheads="1"/>
          </p:cNvPicPr>
          <p:nvPr/>
        </p:nvPicPr>
        <p:blipFill>
          <a:blip r:embed="rId3"/>
          <a:srcRect/>
          <a:stretch>
            <a:fillRect/>
          </a:stretch>
        </p:blipFill>
        <p:spPr bwMode="auto">
          <a:xfrm>
            <a:off x="304800" y="2133599"/>
            <a:ext cx="8305800" cy="3902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5943600" cy="792162"/>
          </a:xfrm>
        </p:spPr>
        <p:txBody>
          <a:bodyPr>
            <a:normAutofit/>
          </a:bodyPr>
          <a:lstStyle/>
          <a:p>
            <a:r>
              <a:rPr lang="en-US" sz="3200" b="1" dirty="0" smtClean="0">
                <a:solidFill>
                  <a:srgbClr val="FF33CC"/>
                </a:solidFill>
                <a:latin typeface="Times New Roman" pitchFamily="18" charset="0"/>
                <a:cs typeface="Times New Roman" pitchFamily="18" charset="0"/>
              </a:rPr>
              <a:t>Bubbling fluidized </a:t>
            </a:r>
            <a:r>
              <a:rPr lang="en-US" sz="3200" b="1" dirty="0">
                <a:solidFill>
                  <a:srgbClr val="FF33CC"/>
                </a:solidFill>
                <a:latin typeface="Times New Roman" pitchFamily="18" charset="0"/>
                <a:cs typeface="Times New Roman" pitchFamily="18" charset="0"/>
              </a:rPr>
              <a:t>b</a:t>
            </a:r>
            <a:r>
              <a:rPr lang="en-US" sz="3200" b="1" dirty="0" smtClean="0">
                <a:solidFill>
                  <a:srgbClr val="FF33CC"/>
                </a:solidFill>
                <a:latin typeface="Times New Roman" pitchFamily="18" charset="0"/>
                <a:cs typeface="Times New Roman" pitchFamily="18" charset="0"/>
              </a:rPr>
              <a:t>ed </a:t>
            </a:r>
            <a:r>
              <a:rPr lang="en-US" sz="3200" b="1" dirty="0">
                <a:solidFill>
                  <a:srgbClr val="FF33CC"/>
                </a:solidFill>
                <a:latin typeface="Times New Roman" pitchFamily="18" charset="0"/>
                <a:cs typeface="Times New Roman" pitchFamily="18" charset="0"/>
              </a:rPr>
              <a:t>r</a:t>
            </a:r>
            <a:r>
              <a:rPr lang="en-US" sz="3200" b="1" dirty="0" smtClean="0">
                <a:solidFill>
                  <a:srgbClr val="FF33CC"/>
                </a:solidFill>
                <a:latin typeface="Times New Roman" pitchFamily="18" charset="0"/>
                <a:cs typeface="Times New Roman" pitchFamily="18" charset="0"/>
              </a:rPr>
              <a:t>eactor</a:t>
            </a:r>
            <a:endParaRPr lang="en-US" sz="3200" b="1" dirty="0">
              <a:solidFill>
                <a:srgbClr val="FF33CC"/>
              </a:solidFill>
              <a:latin typeface="Times New Roman" pitchFamily="18" charset="0"/>
              <a:cs typeface="Times New Roman" pitchFamily="18" charset="0"/>
            </a:endParaRPr>
          </a:p>
        </p:txBody>
      </p:sp>
      <p:sp>
        <p:nvSpPr>
          <p:cNvPr id="5" name="Content Placeholder 4"/>
          <p:cNvSpPr>
            <a:spLocks noGrp="1"/>
          </p:cNvSpPr>
          <p:nvPr>
            <p:ph sz="half" idx="1"/>
          </p:nvPr>
        </p:nvSpPr>
        <p:spPr>
          <a:xfrm>
            <a:off x="304800" y="1143000"/>
            <a:ext cx="4114800" cy="3886200"/>
          </a:xfrm>
        </p:spPr>
        <p:txBody>
          <a:bodyPr>
            <a:normAutofit/>
          </a:bodyPr>
          <a:lstStyle/>
          <a:p>
            <a:pPr>
              <a:buNone/>
            </a:pPr>
            <a:r>
              <a:rPr lang="en-US" sz="2400" b="1" dirty="0" smtClean="0">
                <a:solidFill>
                  <a:srgbClr val="3333FF"/>
                </a:solidFill>
                <a:latin typeface="Arial Narrow" pitchFamily="34" charset="0"/>
                <a:cs typeface="Times New Roman" pitchFamily="18" charset="0"/>
              </a:rPr>
              <a:t>Features:</a:t>
            </a:r>
          </a:p>
          <a:p>
            <a:pPr>
              <a:buNone/>
            </a:pPr>
            <a:endParaRPr lang="en-US" sz="2000" dirty="0" smtClean="0">
              <a:solidFill>
                <a:srgbClr val="00B050"/>
              </a:solidFill>
              <a:latin typeface="Arial Narrow" pitchFamily="34" charset="0"/>
              <a:cs typeface="Times New Roman" pitchFamily="18" charset="0"/>
            </a:endParaRPr>
          </a:p>
          <a:p>
            <a:r>
              <a:rPr lang="en-US" sz="2000" dirty="0" smtClean="0">
                <a:solidFill>
                  <a:srgbClr val="00B050"/>
                </a:solidFill>
                <a:latin typeface="Arial Narrow" pitchFamily="34" charset="0"/>
                <a:cs typeface="Times New Roman" pitchFamily="18" charset="0"/>
              </a:rPr>
              <a:t>Heat supplied externally to bed</a:t>
            </a:r>
          </a:p>
          <a:p>
            <a:r>
              <a:rPr lang="en-US" sz="2000" dirty="0" smtClean="0">
                <a:solidFill>
                  <a:srgbClr val="00B050"/>
                </a:solidFill>
                <a:latin typeface="Arial Narrow" pitchFamily="34" charset="0"/>
                <a:cs typeface="Times New Roman" pitchFamily="18" charset="0"/>
              </a:rPr>
              <a:t>Good  heat &amp; mass transfer</a:t>
            </a:r>
          </a:p>
          <a:p>
            <a:r>
              <a:rPr lang="en-US" sz="2000" dirty="0" smtClean="0">
                <a:solidFill>
                  <a:srgbClr val="00B050"/>
                </a:solidFill>
                <a:latin typeface="Arial Narrow" pitchFamily="34" charset="0"/>
                <a:cs typeface="Times New Roman" pitchFamily="18" charset="0"/>
              </a:rPr>
              <a:t>Easy scale up</a:t>
            </a:r>
          </a:p>
          <a:p>
            <a:r>
              <a:rPr lang="en-US" sz="2000" dirty="0" smtClean="0">
                <a:solidFill>
                  <a:srgbClr val="00B050"/>
                </a:solidFill>
                <a:latin typeface="Arial Narrow" pitchFamily="34" charset="0"/>
                <a:cs typeface="Times New Roman" pitchFamily="18" charset="0"/>
              </a:rPr>
              <a:t>Well understood technology</a:t>
            </a:r>
          </a:p>
          <a:p>
            <a:endParaRPr lang="en-US" sz="2000" dirty="0" smtClean="0">
              <a:latin typeface="Arial Narrow" pitchFamily="34" charset="0"/>
              <a:cs typeface="Times New Roman" pitchFamily="18" charset="0"/>
            </a:endParaRPr>
          </a:p>
          <a:p>
            <a:r>
              <a:rPr lang="en-US" sz="2000" dirty="0" smtClean="0">
                <a:solidFill>
                  <a:srgbClr val="3333FF"/>
                </a:solidFill>
                <a:latin typeface="Arial Narrow" pitchFamily="34" charset="0"/>
                <a:cs typeface="Times New Roman" pitchFamily="18" charset="0"/>
              </a:rPr>
              <a:t>Small particle size needed (&lt; 2mm)</a:t>
            </a:r>
          </a:p>
          <a:p>
            <a:r>
              <a:rPr lang="en-US" sz="2000" dirty="0" smtClean="0">
                <a:solidFill>
                  <a:srgbClr val="3333FF"/>
                </a:solidFill>
                <a:latin typeface="Arial Narrow" pitchFamily="34" charset="0"/>
                <a:cs typeface="Times New Roman" pitchFamily="18" charset="0"/>
              </a:rPr>
              <a:t>Heat transfer to bed at large scale has to be proven</a:t>
            </a:r>
          </a:p>
          <a:p>
            <a:endParaRPr lang="en-US" sz="2400" dirty="0">
              <a:latin typeface="Arial Narrow" pitchFamily="34" charset="0"/>
              <a:cs typeface="Times New Roman" pitchFamily="18" charset="0"/>
            </a:endParaRPr>
          </a:p>
        </p:txBody>
      </p:sp>
      <p:pic>
        <p:nvPicPr>
          <p:cNvPr id="8" name="Content Placeholder 7"/>
          <p:cNvPicPr>
            <a:picLocks noGrp="1"/>
          </p:cNvPicPr>
          <p:nvPr>
            <p:ph sz="half" idx="2"/>
          </p:nvPr>
        </p:nvPicPr>
        <p:blipFill>
          <a:blip r:embed="rId2"/>
          <a:srcRect/>
          <a:stretch>
            <a:fillRect/>
          </a:stretch>
        </p:blipFill>
        <p:spPr bwMode="auto">
          <a:xfrm>
            <a:off x="4777500" y="1600200"/>
            <a:ext cx="3780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5867400" cy="792162"/>
          </a:xfrm>
        </p:spPr>
        <p:txBody>
          <a:bodyPr>
            <a:noAutofit/>
          </a:bodyPr>
          <a:lstStyle/>
          <a:p>
            <a:pPr algn="l"/>
            <a:r>
              <a:rPr lang="en-US" sz="3200" b="1" dirty="0" err="1" smtClean="0">
                <a:solidFill>
                  <a:srgbClr val="FF33CC"/>
                </a:solidFill>
                <a:latin typeface="Times New Roman" pitchFamily="18" charset="0"/>
                <a:cs typeface="Times New Roman" pitchFamily="18" charset="0"/>
              </a:rPr>
              <a:t>Dynamotive</a:t>
            </a:r>
            <a:r>
              <a:rPr lang="en-US" sz="3200" b="1" dirty="0" smtClean="0">
                <a:solidFill>
                  <a:srgbClr val="FF33CC"/>
                </a:solidFill>
                <a:latin typeface="Times New Roman" pitchFamily="18" charset="0"/>
                <a:cs typeface="Times New Roman" pitchFamily="18" charset="0"/>
              </a:rPr>
              <a:t> energy </a:t>
            </a:r>
            <a:r>
              <a:rPr lang="en-US" sz="3200" b="1" dirty="0">
                <a:solidFill>
                  <a:srgbClr val="FF33CC"/>
                </a:solidFill>
                <a:latin typeface="Times New Roman" pitchFamily="18" charset="0"/>
                <a:cs typeface="Times New Roman" pitchFamily="18" charset="0"/>
              </a:rPr>
              <a:t>s</a:t>
            </a:r>
            <a:r>
              <a:rPr lang="en-US" sz="3200" b="1" dirty="0" smtClean="0">
                <a:solidFill>
                  <a:srgbClr val="FF33CC"/>
                </a:solidFill>
                <a:latin typeface="Times New Roman" pitchFamily="18" charset="0"/>
                <a:cs typeface="Times New Roman" pitchFamily="18" charset="0"/>
              </a:rPr>
              <a:t>ystems</a:t>
            </a:r>
            <a:endParaRPr lang="en-US" sz="3200" dirty="0">
              <a:solidFill>
                <a:srgbClr val="FF33CC"/>
              </a:solidFill>
            </a:endParaRPr>
          </a:p>
        </p:txBody>
      </p:sp>
      <p:sp>
        <p:nvSpPr>
          <p:cNvPr id="8" name="Text Placeholder 7"/>
          <p:cNvSpPr>
            <a:spLocks noGrp="1"/>
          </p:cNvSpPr>
          <p:nvPr>
            <p:ph type="body" idx="1"/>
          </p:nvPr>
        </p:nvSpPr>
        <p:spPr/>
        <p:txBody>
          <a:bodyPr/>
          <a:lstStyle/>
          <a:p>
            <a:r>
              <a:rPr lang="en-US" dirty="0" smtClean="0">
                <a:solidFill>
                  <a:srgbClr val="00B050"/>
                </a:solidFill>
                <a:latin typeface="Arial Narrow" pitchFamily="34" charset="0"/>
                <a:cs typeface="Times New Roman" pitchFamily="18" charset="0"/>
              </a:rPr>
              <a:t>Process Scheme</a:t>
            </a:r>
            <a:endParaRPr lang="en-US" dirty="0">
              <a:solidFill>
                <a:srgbClr val="00B050"/>
              </a:solidFill>
              <a:latin typeface="Arial Narrow" pitchFamily="34" charset="0"/>
              <a:cs typeface="Times New Roman" pitchFamily="18" charset="0"/>
            </a:endParaRPr>
          </a:p>
        </p:txBody>
      </p:sp>
      <p:sp>
        <p:nvSpPr>
          <p:cNvPr id="9" name="Content Placeholder 8"/>
          <p:cNvSpPr>
            <a:spLocks noGrp="1"/>
          </p:cNvSpPr>
          <p:nvPr>
            <p:ph sz="half" idx="2"/>
          </p:nvPr>
        </p:nvSpPr>
        <p:spPr/>
        <p:txBody>
          <a:bodyPr/>
          <a:lstStyle/>
          <a:p>
            <a:endParaRPr lang="en-US"/>
          </a:p>
        </p:txBody>
      </p:sp>
      <p:sp>
        <p:nvSpPr>
          <p:cNvPr id="10" name="Text Placeholder 9"/>
          <p:cNvSpPr>
            <a:spLocks noGrp="1"/>
          </p:cNvSpPr>
          <p:nvPr>
            <p:ph type="body" sz="quarter" idx="3"/>
          </p:nvPr>
        </p:nvSpPr>
        <p:spPr/>
        <p:txBody>
          <a:bodyPr/>
          <a:lstStyle/>
          <a:p>
            <a:r>
              <a:rPr lang="en-US" dirty="0" smtClean="0">
                <a:solidFill>
                  <a:srgbClr val="00B050"/>
                </a:solidFill>
                <a:latin typeface="Arial Narrow" pitchFamily="34" charset="0"/>
                <a:cs typeface="Times New Roman" pitchFamily="18" charset="0"/>
              </a:rPr>
              <a:t>4 T/hr Demonstration Plant</a:t>
            </a:r>
            <a:endParaRPr lang="en-US" dirty="0">
              <a:solidFill>
                <a:srgbClr val="00B050"/>
              </a:solidFill>
              <a:latin typeface="Arial Narrow" pitchFamily="34"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609600" y="2209800"/>
            <a:ext cx="3657600" cy="3886200"/>
          </a:xfrm>
          <a:prstGeom prst="rect">
            <a:avLst/>
          </a:prstGeom>
          <a:noFill/>
          <a:ln w="9525">
            <a:noFill/>
            <a:miter lim="800000"/>
            <a:headEnd/>
            <a:tailEnd/>
          </a:ln>
          <a:effectLst/>
        </p:spPr>
      </p:pic>
      <p:pic>
        <p:nvPicPr>
          <p:cNvPr id="5123" name="Picture 3"/>
          <p:cNvPicPr>
            <a:picLocks noGrp="1" noChangeAspect="1" noChangeArrowheads="1"/>
          </p:cNvPicPr>
          <p:nvPr>
            <p:ph sz="quarter" idx="4"/>
          </p:nvPr>
        </p:nvPicPr>
        <p:blipFill>
          <a:blip r:embed="rId3"/>
          <a:srcRect/>
          <a:stretch>
            <a:fillRect/>
          </a:stretch>
        </p:blipFill>
        <p:spPr bwMode="auto">
          <a:xfrm>
            <a:off x="4724400" y="2362200"/>
            <a:ext cx="39624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838200"/>
          </a:xfrm>
        </p:spPr>
        <p:txBody>
          <a:bodyPr>
            <a:normAutofit/>
          </a:bodyPr>
          <a:lstStyle/>
          <a:p>
            <a:pPr algn="l"/>
            <a:r>
              <a:rPr lang="en-US" sz="3600" b="1" dirty="0" smtClean="0">
                <a:solidFill>
                  <a:srgbClr val="FF33CC"/>
                </a:solidFill>
              </a:rPr>
              <a:t>India’s national policy on bio-fuels</a:t>
            </a:r>
            <a:endParaRPr lang="en-US" sz="36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pPr>
              <a:buNone/>
            </a:pPr>
            <a:endParaRPr lang="en-US" sz="1800" dirty="0" smtClean="0">
              <a:latin typeface="Arial Narrow" pitchFamily="34" charset="0"/>
            </a:endParaRPr>
          </a:p>
          <a:p>
            <a:r>
              <a:rPr lang="en-US" dirty="0" smtClean="0">
                <a:solidFill>
                  <a:srgbClr val="0000FF"/>
                </a:solidFill>
                <a:latin typeface="Arial Narrow" pitchFamily="34" charset="0"/>
              </a:rPr>
              <a:t>First generation bio-fuels</a:t>
            </a:r>
          </a:p>
          <a:p>
            <a:pPr lvl="1"/>
            <a:r>
              <a:rPr lang="en-US" sz="3200" dirty="0" smtClean="0">
                <a:solidFill>
                  <a:srgbClr val="0000FF"/>
                </a:solidFill>
                <a:latin typeface="Arial Narrow" pitchFamily="34" charset="0"/>
              </a:rPr>
              <a:t>A target of 20% blending of </a:t>
            </a:r>
            <a:r>
              <a:rPr lang="en-US" sz="3200" dirty="0" err="1" smtClean="0">
                <a:solidFill>
                  <a:srgbClr val="0000FF"/>
                </a:solidFill>
                <a:latin typeface="Arial Narrow" pitchFamily="34" charset="0"/>
              </a:rPr>
              <a:t>biofuels</a:t>
            </a:r>
            <a:r>
              <a:rPr lang="en-US" sz="3200" dirty="0" smtClean="0">
                <a:solidFill>
                  <a:srgbClr val="0000FF"/>
                </a:solidFill>
                <a:latin typeface="Arial Narrow" pitchFamily="34" charset="0"/>
              </a:rPr>
              <a:t>, both for </a:t>
            </a:r>
            <a:r>
              <a:rPr lang="en-US" sz="3200" b="1" dirty="0" smtClean="0">
                <a:solidFill>
                  <a:srgbClr val="0000FF"/>
                </a:solidFill>
                <a:latin typeface="Arial Narrow" pitchFamily="34" charset="0"/>
              </a:rPr>
              <a:t>bio-diesel</a:t>
            </a:r>
            <a:r>
              <a:rPr lang="en-US" sz="3200" dirty="0" smtClean="0">
                <a:solidFill>
                  <a:srgbClr val="0000FF"/>
                </a:solidFill>
                <a:latin typeface="Arial Narrow" pitchFamily="34" charset="0"/>
              </a:rPr>
              <a:t> and </a:t>
            </a:r>
            <a:r>
              <a:rPr lang="en-US" sz="3200" b="1" dirty="0" smtClean="0">
                <a:solidFill>
                  <a:srgbClr val="0000FF"/>
                </a:solidFill>
                <a:latin typeface="Arial Narrow" pitchFamily="34" charset="0"/>
              </a:rPr>
              <a:t>bio-ethanol</a:t>
            </a:r>
            <a:r>
              <a:rPr lang="en-US" sz="3200" dirty="0" smtClean="0">
                <a:solidFill>
                  <a:srgbClr val="0000FF"/>
                </a:solidFill>
                <a:latin typeface="Arial Narrow" pitchFamily="34" charset="0"/>
              </a:rPr>
              <a:t>, by 2017 is proposed.</a:t>
            </a:r>
          </a:p>
          <a:p>
            <a:r>
              <a:rPr lang="en-US" dirty="0" smtClean="0">
                <a:solidFill>
                  <a:srgbClr val="0000FF"/>
                </a:solidFill>
                <a:latin typeface="Arial Narrow" pitchFamily="34" charset="0"/>
              </a:rPr>
              <a:t>Second generation bio-fuels</a:t>
            </a:r>
          </a:p>
          <a:p>
            <a:pPr lvl="1"/>
            <a:r>
              <a:rPr lang="en-US" sz="3200" dirty="0" smtClean="0">
                <a:solidFill>
                  <a:srgbClr val="0000FF"/>
                </a:solidFill>
                <a:latin typeface="Arial Narrow" pitchFamily="34" charset="0"/>
              </a:rPr>
              <a:t>Not yet proposed</a:t>
            </a:r>
          </a:p>
        </p:txBody>
      </p:sp>
      <p:sp>
        <p:nvSpPr>
          <p:cNvPr id="7" name="Rectangle 6"/>
          <p:cNvSpPr/>
          <p:nvPr/>
        </p:nvSpPr>
        <p:spPr>
          <a:xfrm>
            <a:off x="533400" y="5638800"/>
            <a:ext cx="7620000" cy="369332"/>
          </a:xfrm>
          <a:prstGeom prst="rect">
            <a:avLst/>
          </a:prstGeom>
        </p:spPr>
        <p:txBody>
          <a:bodyPr wrap="square">
            <a:spAutoFit/>
          </a:bodyPr>
          <a:lstStyle/>
          <a:p>
            <a:r>
              <a:rPr lang="en-US" b="1" dirty="0" smtClean="0">
                <a:hlinkClick r:id="rId3"/>
              </a:rPr>
              <a:t>Source: </a:t>
            </a:r>
            <a:r>
              <a:rPr lang="en-US" dirty="0" smtClean="0">
                <a:hlinkClick r:id="rId3"/>
              </a:rPr>
              <a:t>http://mnre.gov.in/file-manager/UserFiles/biofuel_policy.pdf</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876800" cy="762000"/>
          </a:xfrm>
        </p:spPr>
        <p:txBody>
          <a:bodyPr>
            <a:normAutofit/>
          </a:bodyPr>
          <a:lstStyle/>
          <a:p>
            <a:pPr algn="l"/>
            <a:r>
              <a:rPr lang="en-US" sz="3200" b="1" dirty="0" smtClean="0">
                <a:solidFill>
                  <a:srgbClr val="FF33CC"/>
                </a:solidFill>
              </a:rPr>
              <a:t>General Budget 2015-16</a:t>
            </a:r>
            <a:endParaRPr lang="en-US" sz="32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r>
              <a:rPr lang="en-US" sz="2800" dirty="0" smtClean="0">
                <a:solidFill>
                  <a:srgbClr val="0000FF"/>
                </a:solidFill>
                <a:latin typeface="Arial Narrow" pitchFamily="34" charset="0"/>
              </a:rPr>
              <a:t>The Ministry of New and Renewable Energy has revised its target of renewable energy capacity to 1,75,000 MW till 2022, comprising </a:t>
            </a:r>
          </a:p>
          <a:p>
            <a:pPr lvl="1"/>
            <a:r>
              <a:rPr lang="en-US" dirty="0" smtClean="0">
                <a:solidFill>
                  <a:srgbClr val="0000FF"/>
                </a:solidFill>
                <a:latin typeface="Arial Narrow" pitchFamily="34" charset="0"/>
              </a:rPr>
              <a:t>1,00,000 MW Solar, </a:t>
            </a:r>
          </a:p>
          <a:p>
            <a:pPr lvl="1"/>
            <a:r>
              <a:rPr lang="en-US" dirty="0" smtClean="0">
                <a:solidFill>
                  <a:srgbClr val="0000FF"/>
                </a:solidFill>
                <a:latin typeface="Arial Narrow" pitchFamily="34" charset="0"/>
              </a:rPr>
              <a:t>60,000 MW Wind, </a:t>
            </a:r>
          </a:p>
          <a:p>
            <a:pPr lvl="1"/>
            <a:r>
              <a:rPr lang="en-US" b="1" dirty="0" smtClean="0">
                <a:solidFill>
                  <a:srgbClr val="0000FF"/>
                </a:solidFill>
                <a:latin typeface="Arial Narrow" pitchFamily="34" charset="0"/>
              </a:rPr>
              <a:t>10,000 MW Biomass </a:t>
            </a:r>
            <a:r>
              <a:rPr lang="en-US" dirty="0" smtClean="0">
                <a:solidFill>
                  <a:srgbClr val="0000FF"/>
                </a:solidFill>
                <a:latin typeface="Arial Narrow" pitchFamily="34" charset="0"/>
              </a:rPr>
              <a:t>and </a:t>
            </a:r>
          </a:p>
          <a:p>
            <a:pPr lvl="1"/>
            <a:r>
              <a:rPr lang="en-US" dirty="0" smtClean="0">
                <a:solidFill>
                  <a:srgbClr val="0000FF"/>
                </a:solidFill>
                <a:latin typeface="Arial Narrow" pitchFamily="34" charset="0"/>
              </a:rPr>
              <a:t>5,000 MW Small Hydro</a:t>
            </a:r>
          </a:p>
          <a:p>
            <a:pPr>
              <a:buNone/>
            </a:pPr>
            <a:endParaRPr lang="en-US" sz="1800" dirty="0" smtClean="0">
              <a:solidFill>
                <a:srgbClr val="3333FF"/>
              </a:solidFill>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pPr>
              <a:buNone/>
            </a:pPr>
            <a:endParaRPr lang="en-US" sz="1800" b="1" dirty="0" smtClean="0">
              <a:latin typeface="Arial Narrow" pitchFamily="34" charset="0"/>
              <a:hlinkClick r:id="rId3"/>
            </a:endParaRPr>
          </a:p>
          <a:p>
            <a:pPr>
              <a:buNone/>
            </a:pPr>
            <a:r>
              <a:rPr lang="en-US" sz="1800" b="1" dirty="0" smtClean="0">
                <a:latin typeface="Arial Narrow" pitchFamily="34" charset="0"/>
                <a:hlinkClick r:id="rId3"/>
              </a:rPr>
              <a:t>Source: </a:t>
            </a:r>
            <a:r>
              <a:rPr lang="en-US" sz="1800" dirty="0" smtClean="0">
                <a:latin typeface="Arial Narrow" pitchFamily="34" charset="0"/>
                <a:hlinkClick r:id="rId3"/>
              </a:rPr>
              <a:t>http://pib.nic.in/budget2015/budgetdoc/gbEngRelease.pdf</a:t>
            </a:r>
            <a:r>
              <a:rPr lang="en-US" sz="1800" dirty="0" smtClean="0">
                <a:latin typeface="Arial Narrow"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685800"/>
          </a:xfrm>
        </p:spPr>
        <p:txBody>
          <a:bodyPr>
            <a:normAutofit/>
          </a:bodyPr>
          <a:lstStyle/>
          <a:p>
            <a:pPr algn="l"/>
            <a:r>
              <a:rPr lang="en-US" sz="3200" b="1" dirty="0" smtClean="0">
                <a:solidFill>
                  <a:srgbClr val="FF33CC"/>
                </a:solidFill>
              </a:rPr>
              <a:t>Second generation </a:t>
            </a:r>
            <a:r>
              <a:rPr lang="en-US" sz="3200" b="1" dirty="0" err="1" smtClean="0">
                <a:solidFill>
                  <a:srgbClr val="FF33CC"/>
                </a:solidFill>
              </a:rPr>
              <a:t>biofuels</a:t>
            </a:r>
            <a:endParaRPr lang="en-US" sz="32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r>
              <a:rPr lang="en-US" sz="2400" dirty="0" smtClean="0">
                <a:solidFill>
                  <a:srgbClr val="3333FF"/>
                </a:solidFill>
                <a:latin typeface="Arial Narrow" pitchFamily="34" charset="0"/>
                <a:cs typeface="Times New Roman" pitchFamily="18" charset="0"/>
              </a:rPr>
              <a:t>The conversion of </a:t>
            </a:r>
            <a:r>
              <a:rPr lang="en-US" sz="2400" dirty="0" err="1" smtClean="0">
                <a:solidFill>
                  <a:srgbClr val="3333FF"/>
                </a:solidFill>
                <a:latin typeface="Arial Narrow" pitchFamily="34" charset="0"/>
                <a:cs typeface="Times New Roman" pitchFamily="18" charset="0"/>
              </a:rPr>
              <a:t>lignocellulosic</a:t>
            </a:r>
            <a:r>
              <a:rPr lang="en-US" sz="2400" dirty="0" smtClean="0">
                <a:solidFill>
                  <a:srgbClr val="3333FF"/>
                </a:solidFill>
                <a:latin typeface="Arial Narrow" pitchFamily="34" charset="0"/>
                <a:cs typeface="Times New Roman" pitchFamily="18" charset="0"/>
              </a:rPr>
              <a:t> biomass into hydrocarbons addresses </a:t>
            </a:r>
          </a:p>
          <a:p>
            <a:pPr marL="2514600" indent="-857250">
              <a:buFont typeface="Wingdings" pitchFamily="2" charset="2"/>
              <a:buChar char="Ø"/>
            </a:pPr>
            <a:r>
              <a:rPr lang="en-US" sz="2400" dirty="0" smtClean="0">
                <a:solidFill>
                  <a:srgbClr val="3333FF"/>
                </a:solidFill>
                <a:latin typeface="Arial Narrow" pitchFamily="34" charset="0"/>
                <a:cs typeface="Times New Roman" pitchFamily="18" charset="0"/>
              </a:rPr>
              <a:t>Clean energy</a:t>
            </a:r>
          </a:p>
          <a:p>
            <a:pPr marL="2514600" indent="-857250">
              <a:buFont typeface="Wingdings" pitchFamily="2" charset="2"/>
              <a:buChar char="Ø"/>
            </a:pPr>
            <a:r>
              <a:rPr lang="en-US" sz="2400" dirty="0" smtClean="0">
                <a:solidFill>
                  <a:srgbClr val="3333FF"/>
                </a:solidFill>
                <a:latin typeface="Arial Narrow" pitchFamily="34" charset="0"/>
                <a:cs typeface="Times New Roman" pitchFamily="18" charset="0"/>
              </a:rPr>
              <a:t>Sustainability </a:t>
            </a:r>
          </a:p>
          <a:p>
            <a:pPr marL="2514600" indent="-857250">
              <a:buFont typeface="Wingdings" pitchFamily="2" charset="2"/>
              <a:buChar char="Ø"/>
            </a:pPr>
            <a:r>
              <a:rPr lang="en-US" sz="2400" dirty="0" smtClean="0">
                <a:solidFill>
                  <a:srgbClr val="3333FF"/>
                </a:solidFill>
                <a:latin typeface="Arial Narrow" pitchFamily="34" charset="0"/>
                <a:cs typeface="Times New Roman" pitchFamily="18" charset="0"/>
              </a:rPr>
              <a:t>Environment issues</a:t>
            </a:r>
          </a:p>
          <a:p>
            <a:pPr>
              <a:buNone/>
            </a:pPr>
            <a:endParaRPr lang="en-US" sz="2000" dirty="0" smtClean="0">
              <a:solidFill>
                <a:srgbClr val="3333FF"/>
              </a:solidFill>
              <a:latin typeface="Arial Narrow" pitchFamily="34" charset="0"/>
            </a:endParaRPr>
          </a:p>
          <a:p>
            <a:pPr>
              <a:buNone/>
            </a:pPr>
            <a:endParaRPr lang="en-US" sz="2200" dirty="0" smtClean="0">
              <a:solidFill>
                <a:srgbClr val="3333FF"/>
              </a:solidFill>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p:txBody>
      </p:sp>
      <p:pic>
        <p:nvPicPr>
          <p:cNvPr id="57349" name="Picture 5"/>
          <p:cNvPicPr>
            <a:picLocks noChangeAspect="1" noChangeArrowheads="1"/>
          </p:cNvPicPr>
          <p:nvPr/>
        </p:nvPicPr>
        <p:blipFill>
          <a:blip r:embed="rId2"/>
          <a:srcRect/>
          <a:stretch>
            <a:fillRect/>
          </a:stretch>
        </p:blipFill>
        <p:spPr bwMode="auto">
          <a:xfrm>
            <a:off x="5943600" y="1600200"/>
            <a:ext cx="2695575" cy="2830969"/>
          </a:xfrm>
          <a:prstGeom prst="rect">
            <a:avLst/>
          </a:prstGeom>
          <a:noFill/>
          <a:ln w="9525">
            <a:noFill/>
            <a:miter lim="800000"/>
            <a:headEnd/>
            <a:tailEnd/>
          </a:ln>
          <a:effectLst/>
        </p:spPr>
      </p:pic>
      <p:pic>
        <p:nvPicPr>
          <p:cNvPr id="57350" name="Picture 6"/>
          <p:cNvPicPr>
            <a:picLocks noChangeAspect="1" noChangeArrowheads="1"/>
          </p:cNvPicPr>
          <p:nvPr/>
        </p:nvPicPr>
        <p:blipFill>
          <a:blip r:embed="rId3"/>
          <a:srcRect/>
          <a:stretch>
            <a:fillRect/>
          </a:stretch>
        </p:blipFill>
        <p:spPr bwMode="auto">
          <a:xfrm>
            <a:off x="3352800" y="3733800"/>
            <a:ext cx="2819400" cy="28194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228600" y="3276600"/>
            <a:ext cx="2764003"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685800"/>
          </a:xfrm>
        </p:spPr>
        <p:txBody>
          <a:bodyPr>
            <a:normAutofit/>
          </a:bodyPr>
          <a:lstStyle/>
          <a:p>
            <a:pPr algn="l"/>
            <a:r>
              <a:rPr lang="en-US" sz="3200" b="1" dirty="0" err="1" smtClean="0">
                <a:solidFill>
                  <a:srgbClr val="FF33CC"/>
                </a:solidFill>
              </a:rPr>
              <a:t>Pyrolysis</a:t>
            </a:r>
            <a:r>
              <a:rPr lang="en-US" sz="3200" b="1" dirty="0" smtClean="0">
                <a:solidFill>
                  <a:srgbClr val="FF33CC"/>
                </a:solidFill>
              </a:rPr>
              <a:t> techniques</a:t>
            </a:r>
            <a:endParaRPr lang="en-US" sz="3200" b="1" dirty="0">
              <a:solidFill>
                <a:srgbClr val="FF33CC"/>
              </a:solidFill>
            </a:endParaRPr>
          </a:p>
        </p:txBody>
      </p:sp>
      <p:sp>
        <p:nvSpPr>
          <p:cNvPr id="3" name="Content Placeholder 2"/>
          <p:cNvSpPr>
            <a:spLocks noGrp="1"/>
          </p:cNvSpPr>
          <p:nvPr>
            <p:ph idx="1"/>
          </p:nvPr>
        </p:nvSpPr>
        <p:spPr>
          <a:xfrm>
            <a:off x="152400" y="1066800"/>
            <a:ext cx="8839200" cy="5562600"/>
          </a:xfrm>
        </p:spPr>
        <p:txBody>
          <a:bodyPr>
            <a:normAutofit/>
          </a:bodyPr>
          <a:lstStyle/>
          <a:p>
            <a:pPr>
              <a:buNone/>
            </a:pPr>
            <a:endParaRPr lang="en-US" sz="2000" dirty="0" smtClean="0">
              <a:solidFill>
                <a:srgbClr val="3333FF"/>
              </a:solidFill>
            </a:endParaRPr>
          </a:p>
          <a:p>
            <a:pPr>
              <a:buNone/>
            </a:pPr>
            <a:endParaRPr lang="en-US" sz="2200" dirty="0" smtClean="0">
              <a:solidFill>
                <a:srgbClr val="3333FF"/>
              </a:solidFill>
            </a:endParaRPr>
          </a:p>
          <a:p>
            <a:endParaRPr lang="en-US" dirty="0" smtClean="0"/>
          </a:p>
          <a:p>
            <a:endParaRPr lang="en-US" dirty="0" smtClean="0"/>
          </a:p>
        </p:txBody>
      </p:sp>
      <p:graphicFrame>
        <p:nvGraphicFramePr>
          <p:cNvPr id="8" name="Content Placeholder 3"/>
          <p:cNvGraphicFramePr>
            <a:graphicFrameLocks/>
          </p:cNvGraphicFramePr>
          <p:nvPr/>
        </p:nvGraphicFramePr>
        <p:xfrm>
          <a:off x="381000" y="1371600"/>
          <a:ext cx="8305800" cy="5029200"/>
        </p:xfrm>
        <a:graphic>
          <a:graphicData uri="http://schemas.openxmlformats.org/drawingml/2006/table">
            <a:tbl>
              <a:tblPr firstRow="1" bandRow="1">
                <a:tableStyleId>{21E4AEA4-8DFA-4A89-87EB-49C32662AFE0}</a:tableStyleId>
              </a:tblPr>
              <a:tblGrid>
                <a:gridCol w="2260082"/>
                <a:gridCol w="1299547"/>
                <a:gridCol w="1440802"/>
                <a:gridCol w="1440802"/>
                <a:gridCol w="1864567"/>
              </a:tblGrid>
              <a:tr h="703167">
                <a:tc>
                  <a:txBody>
                    <a:bodyPr/>
                    <a:lstStyle/>
                    <a:p>
                      <a:pPr marL="0" marR="0" algn="just">
                        <a:lnSpc>
                          <a:spcPct val="150000"/>
                        </a:lnSpc>
                      </a:pPr>
                      <a:r>
                        <a:rPr lang="en-US" sz="2000" dirty="0" smtClean="0">
                          <a:latin typeface="Arial Narrow" pitchFamily="34" charset="0"/>
                        </a:rPr>
                        <a:t>Techniques</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Residence Time</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Heating Rate</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Temp  (°C)</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Products </a:t>
                      </a:r>
                      <a:endParaRPr lang="en-US" sz="2000" dirty="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Carbonization </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Days </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Very Low</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dirty="0">
                          <a:latin typeface="Arial Narrow" pitchFamily="34" charset="0"/>
                        </a:rPr>
                        <a:t>400</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Charcoal </a:t>
                      </a:r>
                      <a:endParaRPr lang="en-US" sz="2000" dirty="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Conventional </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5-30 min</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Low </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a:latin typeface="Arial Narrow" pitchFamily="34" charset="0"/>
                        </a:rPr>
                        <a:t>600</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Oil, gas, char</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b="1" dirty="0" smtClean="0">
                          <a:latin typeface="Arial Narrow" pitchFamily="34" charset="0"/>
                        </a:rPr>
                        <a:t>Fast </a:t>
                      </a:r>
                      <a:endParaRPr lang="en-US" sz="2000" b="1" dirty="0">
                        <a:solidFill>
                          <a:srgbClr val="00B050"/>
                        </a:solidFill>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b="1" dirty="0">
                          <a:latin typeface="Arial Narrow" pitchFamily="34" charset="0"/>
                        </a:rPr>
                        <a:t>0.5-5 sec</a:t>
                      </a:r>
                      <a:endParaRPr lang="en-US" sz="2000" b="1" dirty="0">
                        <a:solidFill>
                          <a:srgbClr val="00B050"/>
                        </a:solidFill>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b="1" dirty="0">
                          <a:latin typeface="Arial Narrow" pitchFamily="34" charset="0"/>
                        </a:rPr>
                        <a:t>Very High </a:t>
                      </a:r>
                      <a:endParaRPr lang="en-US" sz="2000" b="1" dirty="0">
                        <a:solidFill>
                          <a:srgbClr val="00B050"/>
                        </a:solidFill>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b="1" dirty="0">
                          <a:latin typeface="Arial Narrow" pitchFamily="34" charset="0"/>
                        </a:rPr>
                        <a:t>650</a:t>
                      </a:r>
                      <a:endParaRPr lang="en-US" sz="2000" b="1" dirty="0">
                        <a:solidFill>
                          <a:srgbClr val="00B050"/>
                        </a:solidFill>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b="1" dirty="0">
                          <a:latin typeface="Arial Narrow" pitchFamily="34" charset="0"/>
                        </a:rPr>
                        <a:t>Bio-oil</a:t>
                      </a:r>
                      <a:endParaRPr lang="en-US" sz="2000" b="1" dirty="0">
                        <a:solidFill>
                          <a:srgbClr val="00B050"/>
                        </a:solidFill>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Flash-liquid</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&lt;1 sec</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High</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a:latin typeface="Arial Narrow" pitchFamily="34" charset="0"/>
                        </a:rPr>
                        <a:t>&lt;650</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Bio-oil</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Flash-gas</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&lt;1 sec</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High</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a:latin typeface="Arial Narrow" pitchFamily="34" charset="0"/>
                        </a:rPr>
                        <a:t>&lt;650</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Chemicals, gas</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Ultra</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&lt;0.5</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Very High</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a:latin typeface="Arial Narrow" pitchFamily="34" charset="0"/>
                        </a:rPr>
                        <a:t>1000</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Chemicals, gas</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Vacuum </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2-30 sec</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Medium</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a:latin typeface="Arial Narrow" pitchFamily="34" charset="0"/>
                        </a:rPr>
                        <a:t>400</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Bio-oil  </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smtClean="0">
                          <a:latin typeface="Arial Narrow" pitchFamily="34" charset="0"/>
                        </a:rPr>
                        <a:t>Hydro-</a:t>
                      </a:r>
                      <a:r>
                        <a:rPr lang="en-US" sz="2000" dirty="0" err="1" smtClean="0">
                          <a:latin typeface="Arial Narrow" pitchFamily="34" charset="0"/>
                        </a:rPr>
                        <a:t>pyrolysis</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&lt;10 sec</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High</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dirty="0">
                          <a:latin typeface="Arial Narrow" pitchFamily="34" charset="0"/>
                        </a:rPr>
                        <a:t>&lt;500</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Bio-oil </a:t>
                      </a:r>
                      <a:endParaRPr lang="en-US" sz="2000">
                        <a:latin typeface="Arial Narrow" pitchFamily="34" charset="0"/>
                        <a:ea typeface="Times New Roman"/>
                        <a:cs typeface="Times New Roman" pitchFamily="18" charset="0"/>
                      </a:endParaRPr>
                    </a:p>
                  </a:txBody>
                  <a:tcPr marL="68580" marR="68580" marT="0" marB="0"/>
                </a:tc>
              </a:tr>
              <a:tr h="446804">
                <a:tc>
                  <a:txBody>
                    <a:bodyPr/>
                    <a:lstStyle/>
                    <a:p>
                      <a:pPr marL="0" marR="0" algn="just">
                        <a:lnSpc>
                          <a:spcPct val="150000"/>
                        </a:lnSpc>
                      </a:pPr>
                      <a:r>
                        <a:rPr lang="en-US" sz="2000" dirty="0" err="1" smtClean="0">
                          <a:latin typeface="Arial Narrow" pitchFamily="34" charset="0"/>
                        </a:rPr>
                        <a:t>Methano-pyrolysis</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a:latin typeface="Arial Narrow" pitchFamily="34" charset="0"/>
                        </a:rPr>
                        <a:t>&lt;10 sec</a:t>
                      </a:r>
                      <a:endParaRPr lang="en-US" sz="200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High </a:t>
                      </a:r>
                      <a:endParaRPr lang="en-US" sz="2000" b="0" dirty="0">
                        <a:latin typeface="Arial Narrow" pitchFamily="34" charset="0"/>
                        <a:ea typeface="Times New Roman"/>
                        <a:cs typeface="Times New Roman" pitchFamily="18" charset="0"/>
                      </a:endParaRPr>
                    </a:p>
                  </a:txBody>
                  <a:tcPr marL="68580" marR="68580" marT="0" marB="0"/>
                </a:tc>
                <a:tc>
                  <a:txBody>
                    <a:bodyPr/>
                    <a:lstStyle/>
                    <a:p>
                      <a:pPr marL="0" marR="0" algn="ctr">
                        <a:lnSpc>
                          <a:spcPct val="150000"/>
                        </a:lnSpc>
                      </a:pPr>
                      <a:r>
                        <a:rPr lang="en-US" sz="2000" dirty="0">
                          <a:latin typeface="Arial Narrow" pitchFamily="34" charset="0"/>
                        </a:rPr>
                        <a:t>&gt;700</a:t>
                      </a:r>
                      <a:endParaRPr lang="en-US" sz="2000" dirty="0">
                        <a:latin typeface="Arial Narrow" pitchFamily="34" charset="0"/>
                        <a:ea typeface="Times New Roman"/>
                        <a:cs typeface="Times New Roman" pitchFamily="18" charset="0"/>
                      </a:endParaRPr>
                    </a:p>
                  </a:txBody>
                  <a:tcPr marL="68580" marR="68580" marT="0" marB="0"/>
                </a:tc>
                <a:tc>
                  <a:txBody>
                    <a:bodyPr/>
                    <a:lstStyle/>
                    <a:p>
                      <a:pPr marL="0" marR="0" algn="just">
                        <a:lnSpc>
                          <a:spcPct val="150000"/>
                        </a:lnSpc>
                      </a:pPr>
                      <a:r>
                        <a:rPr lang="en-US" sz="2000" dirty="0">
                          <a:latin typeface="Arial Narrow" pitchFamily="34" charset="0"/>
                        </a:rPr>
                        <a:t>Chemicals </a:t>
                      </a:r>
                      <a:endParaRPr lang="en-US" sz="2000" dirty="0">
                        <a:latin typeface="Arial Narrow" pitchFamily="34"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96200" cy="685800"/>
          </a:xfrm>
        </p:spPr>
        <p:txBody>
          <a:bodyPr>
            <a:normAutofit/>
          </a:bodyPr>
          <a:lstStyle/>
          <a:p>
            <a:pPr algn="l"/>
            <a:r>
              <a:rPr lang="en-US" sz="3200" b="1" dirty="0" smtClean="0">
                <a:solidFill>
                  <a:srgbClr val="FF33CC"/>
                </a:solidFill>
              </a:rPr>
              <a:t>Fast </a:t>
            </a:r>
            <a:r>
              <a:rPr lang="en-US" sz="3200" b="1" dirty="0" err="1" smtClean="0">
                <a:solidFill>
                  <a:srgbClr val="FF33CC"/>
                </a:solidFill>
              </a:rPr>
              <a:t>pyrolysis</a:t>
            </a:r>
            <a:r>
              <a:rPr lang="en-US" sz="3200" b="1" dirty="0" smtClean="0">
                <a:solidFill>
                  <a:srgbClr val="FF33CC"/>
                </a:solidFill>
              </a:rPr>
              <a:t> reactors development status</a:t>
            </a:r>
            <a:endParaRPr lang="en-US" sz="2000" b="1" dirty="0">
              <a:solidFill>
                <a:srgbClr val="FF33CC"/>
              </a:solidFill>
            </a:endParaRPr>
          </a:p>
        </p:txBody>
      </p:sp>
      <p:graphicFrame>
        <p:nvGraphicFramePr>
          <p:cNvPr id="8" name="Table 7"/>
          <p:cNvGraphicFramePr>
            <a:graphicFrameLocks noGrp="1"/>
          </p:cNvGraphicFramePr>
          <p:nvPr/>
        </p:nvGraphicFramePr>
        <p:xfrm>
          <a:off x="457199" y="1615610"/>
          <a:ext cx="7848601" cy="4632790"/>
        </p:xfrm>
        <a:graphic>
          <a:graphicData uri="http://schemas.openxmlformats.org/drawingml/2006/table">
            <a:tbl>
              <a:tblPr/>
              <a:tblGrid>
                <a:gridCol w="1413027"/>
                <a:gridCol w="1259134"/>
                <a:gridCol w="1608894"/>
                <a:gridCol w="1049278"/>
                <a:gridCol w="1329086"/>
                <a:gridCol w="1189182"/>
              </a:tblGrid>
              <a:tr h="620510">
                <a:tc>
                  <a:txBody>
                    <a:bodyPr/>
                    <a:lstStyle/>
                    <a:p>
                      <a:pPr marL="0" marR="0" algn="l">
                        <a:lnSpc>
                          <a:spcPct val="150000"/>
                        </a:lnSpc>
                        <a:spcBef>
                          <a:spcPts val="0"/>
                        </a:spcBef>
                        <a:spcAft>
                          <a:spcPts val="0"/>
                        </a:spcAft>
                      </a:pPr>
                      <a:r>
                        <a:rPr lang="en-US" sz="1600" dirty="0">
                          <a:solidFill>
                            <a:srgbClr val="FF33CC"/>
                          </a:solidFill>
                          <a:latin typeface="Times New Roman"/>
                          <a:ea typeface="Calibri"/>
                          <a:cs typeface="Times New Roman"/>
                        </a:rPr>
                        <a:t>Reactor</a:t>
                      </a:r>
                      <a:endParaRPr lang="en-US" sz="1600" dirty="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Technology</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Owned by</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Capacity, TPD*</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Construction, Year</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FF33CC"/>
                          </a:solidFill>
                          <a:latin typeface="Times New Roman"/>
                          <a:ea typeface="Calibri"/>
                          <a:cs typeface="Times New Roman"/>
                        </a:rPr>
                        <a:t>Application</a:t>
                      </a:r>
                      <a:endParaRPr lang="en-US" sz="1600">
                        <a:solidFill>
                          <a:srgbClr val="FF33CC"/>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43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Auger</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ABRI-Tech</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ABRI-Tech</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50.0</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2008</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Energy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55">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Ablative</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BTO®</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Pytec, Germany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6.0</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2005</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Bubbling fluid bed</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BioTherm</a:t>
                      </a:r>
                      <a:r>
                        <a:rPr lang="en-US" sz="1600" baseline="30000">
                          <a:solidFill>
                            <a:srgbClr val="3333FF"/>
                          </a:solidFill>
                          <a:latin typeface="Times New Roman"/>
                          <a:ea typeface="Calibri"/>
                          <a:cs typeface="Times New Roman"/>
                        </a:rPr>
                        <a:t>TM</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Dynamotive, Canada</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200</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2007</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Energy</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Circulating fluid bed</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Ensyn/RTP</a:t>
                      </a:r>
                      <a:r>
                        <a:rPr lang="en-US" sz="1600" baseline="30000">
                          <a:solidFill>
                            <a:srgbClr val="3333FF"/>
                          </a:solidFill>
                          <a:latin typeface="Times New Roman"/>
                          <a:ea typeface="Calibri"/>
                          <a:cs typeface="Times New Roman"/>
                        </a:rPr>
                        <a:t>TM</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Ensyn, Canada</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75</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2007</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a:txBody>
                    <a:bodyPr/>
                    <a:lstStyle/>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Rotating cone</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BTG-BTL</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a:solidFill>
                            <a:srgbClr val="3333FF"/>
                          </a:solidFill>
                          <a:latin typeface="Times New Roman"/>
                          <a:ea typeface="Calibri"/>
                          <a:cs typeface="Times New Roman"/>
                        </a:rPr>
                        <a:t>Empyro BV, Netherlands</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120</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solidFill>
                            <a:srgbClr val="3333FF"/>
                          </a:solidFill>
                          <a:latin typeface="Times New Roman"/>
                          <a:ea typeface="Calibri"/>
                          <a:cs typeface="Times New Roman"/>
                        </a:rPr>
                        <a:t>2012</a:t>
                      </a:r>
                      <a:endParaRPr lang="en-US" sz="160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solidFill>
                            <a:srgbClr val="3333FF"/>
                          </a:solidFill>
                          <a:latin typeface="Times New Roman"/>
                          <a:ea typeface="Calibri"/>
                          <a:cs typeface="Times New Roman"/>
                        </a:rPr>
                        <a:t>CHP#</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510">
                <a:tc gridSpan="6">
                  <a:txBody>
                    <a:bodyPr/>
                    <a:lstStyle/>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*TPD: Tons per day </a:t>
                      </a:r>
                      <a:endParaRPr lang="en-US" sz="1600" dirty="0">
                        <a:solidFill>
                          <a:srgbClr val="3333FF"/>
                        </a:solidFill>
                        <a:latin typeface="Calibri"/>
                        <a:ea typeface="Calibri"/>
                        <a:cs typeface="Times New Roman"/>
                      </a:endParaRPr>
                    </a:p>
                    <a:p>
                      <a:pPr marL="0" marR="0" algn="l">
                        <a:lnSpc>
                          <a:spcPct val="150000"/>
                        </a:lnSpc>
                        <a:spcBef>
                          <a:spcPts val="0"/>
                        </a:spcBef>
                        <a:spcAft>
                          <a:spcPts val="0"/>
                        </a:spcAft>
                      </a:pPr>
                      <a:r>
                        <a:rPr lang="en-US" sz="1600" dirty="0">
                          <a:solidFill>
                            <a:srgbClr val="3333FF"/>
                          </a:solidFill>
                          <a:latin typeface="Times New Roman"/>
                          <a:ea typeface="Calibri"/>
                          <a:cs typeface="Times New Roman"/>
                        </a:rPr>
                        <a:t>#CHP: Combined heat and power</a:t>
                      </a:r>
                      <a:endParaRPr lang="en-US" sz="1600" dirty="0">
                        <a:solidFill>
                          <a:srgbClr val="3333FF"/>
                        </a:solidFill>
                        <a:latin typeface="Calibri"/>
                        <a:ea typeface="Calibri"/>
                        <a:cs typeface="Times New Roman"/>
                      </a:endParaRPr>
                    </a:p>
                  </a:txBody>
                  <a:tcPr marL="54933" marR="54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505200" cy="639762"/>
          </a:xfrm>
        </p:spPr>
        <p:txBody>
          <a:bodyPr>
            <a:normAutofit/>
          </a:bodyPr>
          <a:lstStyle/>
          <a:p>
            <a:pPr algn="l"/>
            <a:r>
              <a:rPr lang="en-US" sz="3200" b="1" dirty="0" smtClean="0">
                <a:solidFill>
                  <a:srgbClr val="FF33CC"/>
                </a:solidFill>
              </a:rPr>
              <a:t>Fast </a:t>
            </a:r>
            <a:r>
              <a:rPr lang="en-US" sz="3200" b="1" dirty="0" err="1" smtClean="0">
                <a:solidFill>
                  <a:srgbClr val="FF33CC"/>
                </a:solidFill>
              </a:rPr>
              <a:t>pyrolysis</a:t>
            </a:r>
            <a:endParaRPr lang="en-US" sz="3200" b="1" dirty="0">
              <a:solidFill>
                <a:srgbClr val="FF33CC"/>
              </a:solidFill>
            </a:endParaRPr>
          </a:p>
        </p:txBody>
      </p:sp>
      <p:sp>
        <p:nvSpPr>
          <p:cNvPr id="3" name="Content Placeholder 2"/>
          <p:cNvSpPr>
            <a:spLocks noGrp="1"/>
          </p:cNvSpPr>
          <p:nvPr>
            <p:ph idx="1"/>
          </p:nvPr>
        </p:nvSpPr>
        <p:spPr>
          <a:xfrm>
            <a:off x="152400" y="1066800"/>
            <a:ext cx="6324600" cy="5410200"/>
          </a:xfrm>
        </p:spPr>
        <p:txBody>
          <a:bodyPr>
            <a:normAutofit fontScale="70000" lnSpcReduction="20000"/>
          </a:bodyPr>
          <a:lstStyle/>
          <a:p>
            <a:pPr>
              <a:buNone/>
            </a:pPr>
            <a:endParaRPr lang="en-US" sz="2000" dirty="0" smtClean="0">
              <a:solidFill>
                <a:srgbClr val="3333FF"/>
              </a:solidFill>
            </a:endParaRPr>
          </a:p>
          <a:p>
            <a:pPr>
              <a:buNone/>
            </a:pPr>
            <a:r>
              <a:rPr lang="en-US" dirty="0" smtClean="0">
                <a:solidFill>
                  <a:schemeClr val="accent2"/>
                </a:solidFill>
                <a:latin typeface="Arial Narrow" pitchFamily="34" charset="0"/>
                <a:cs typeface="Times New Roman" pitchFamily="18" charset="0"/>
              </a:rPr>
              <a:t>“</a:t>
            </a:r>
            <a:r>
              <a:rPr lang="en-US" dirty="0" smtClean="0">
                <a:solidFill>
                  <a:srgbClr val="FF33CC"/>
                </a:solidFill>
                <a:latin typeface="Arial Narrow" pitchFamily="34" charset="0"/>
                <a:cs typeface="Times New Roman" pitchFamily="18" charset="0"/>
              </a:rPr>
              <a:t>Rapid thermal decomposition of organic material in an oxygen-free environment”</a:t>
            </a:r>
          </a:p>
          <a:p>
            <a:endParaRPr lang="en-US" dirty="0" smtClean="0">
              <a:solidFill>
                <a:srgbClr val="7030A0"/>
              </a:solidFill>
              <a:latin typeface="Arial Narrow" pitchFamily="34" charset="0"/>
              <a:cs typeface="Times New Roman" pitchFamily="18" charset="0"/>
            </a:endParaRPr>
          </a:p>
          <a:p>
            <a:pPr>
              <a:buFont typeface="Wingdings" pitchFamily="2" charset="2"/>
              <a:buChar char="q"/>
            </a:pPr>
            <a:r>
              <a:rPr lang="en-US" dirty="0" smtClean="0">
                <a:solidFill>
                  <a:srgbClr val="0000FF"/>
                </a:solidFill>
                <a:latin typeface="Arial Narrow" pitchFamily="34" charset="0"/>
                <a:cs typeface="Times New Roman" pitchFamily="18" charset="0"/>
              </a:rPr>
              <a:t> </a:t>
            </a:r>
            <a:r>
              <a:rPr lang="en-US" dirty="0" smtClean="0">
                <a:solidFill>
                  <a:srgbClr val="FF33CC"/>
                </a:solidFill>
                <a:latin typeface="Arial Narrow" pitchFamily="34" charset="0"/>
                <a:cs typeface="Times New Roman" pitchFamily="18" charset="0"/>
              </a:rPr>
              <a:t>Operating principles</a:t>
            </a:r>
          </a:p>
          <a:p>
            <a:pPr lvl="1">
              <a:buFont typeface="Wingdings" pitchFamily="2" charset="2"/>
              <a:buChar char="ü"/>
            </a:pPr>
            <a:r>
              <a:rPr lang="en-US" dirty="0" smtClean="0">
                <a:solidFill>
                  <a:srgbClr val="3333FF"/>
                </a:solidFill>
                <a:latin typeface="Arial Narrow" pitchFamily="34" charset="0"/>
                <a:cs typeface="Times New Roman" pitchFamily="18" charset="0"/>
              </a:rPr>
              <a:t>Short residence time			&lt; 2 sec</a:t>
            </a:r>
          </a:p>
          <a:p>
            <a:pPr lvl="1">
              <a:buFont typeface="Wingdings" pitchFamily="2" charset="2"/>
              <a:buChar char="ü"/>
            </a:pPr>
            <a:r>
              <a:rPr lang="en-US" dirty="0" smtClean="0">
                <a:solidFill>
                  <a:srgbClr val="3333FF"/>
                </a:solidFill>
                <a:latin typeface="Arial Narrow" pitchFamily="34" charset="0"/>
                <a:cs typeface="Times New Roman" pitchFamily="18" charset="0"/>
              </a:rPr>
              <a:t>Higher heating rate			&gt; 1000 ºC/s</a:t>
            </a:r>
          </a:p>
          <a:p>
            <a:pPr lvl="1">
              <a:buFont typeface="Wingdings" pitchFamily="2" charset="2"/>
              <a:buChar char="ü"/>
            </a:pPr>
            <a:r>
              <a:rPr lang="en-US" dirty="0" smtClean="0">
                <a:solidFill>
                  <a:srgbClr val="3333FF"/>
                </a:solidFill>
                <a:latin typeface="Arial Narrow" pitchFamily="34" charset="0"/>
                <a:cs typeface="Times New Roman" pitchFamily="18" charset="0"/>
              </a:rPr>
              <a:t>Moderate temperature		400-550ºC</a:t>
            </a:r>
          </a:p>
          <a:p>
            <a:pPr lvl="1">
              <a:buFont typeface="Wingdings" pitchFamily="2" charset="2"/>
              <a:buChar char="ü"/>
            </a:pPr>
            <a:r>
              <a:rPr lang="en-US" dirty="0" smtClean="0">
                <a:solidFill>
                  <a:srgbClr val="3333FF"/>
                </a:solidFill>
                <a:latin typeface="Arial Narrow" pitchFamily="34" charset="0"/>
                <a:cs typeface="Times New Roman" pitchFamily="18" charset="0"/>
              </a:rPr>
              <a:t>Moisture content 			&lt;10%</a:t>
            </a:r>
          </a:p>
          <a:p>
            <a:pPr lvl="1">
              <a:buFont typeface="Wingdings" pitchFamily="2" charset="2"/>
              <a:buChar char="ü"/>
            </a:pPr>
            <a:r>
              <a:rPr lang="en-US" dirty="0" smtClean="0">
                <a:solidFill>
                  <a:srgbClr val="3333FF"/>
                </a:solidFill>
                <a:latin typeface="Arial Narrow" pitchFamily="34" charset="0"/>
                <a:cs typeface="Times New Roman" pitchFamily="18" charset="0"/>
              </a:rPr>
              <a:t>Quick separation of char particles</a:t>
            </a:r>
          </a:p>
          <a:p>
            <a:pPr lvl="1">
              <a:buFont typeface="Wingdings" pitchFamily="2" charset="2"/>
              <a:buChar char="ü"/>
            </a:pPr>
            <a:r>
              <a:rPr lang="en-US" dirty="0" smtClean="0">
                <a:solidFill>
                  <a:srgbClr val="3333FF"/>
                </a:solidFill>
                <a:latin typeface="Arial Narrow" pitchFamily="34" charset="0"/>
                <a:cs typeface="Times New Roman" pitchFamily="18" charset="0"/>
              </a:rPr>
              <a:t>Rapid quenching of </a:t>
            </a:r>
            <a:r>
              <a:rPr lang="en-US" dirty="0" err="1" smtClean="0">
                <a:solidFill>
                  <a:srgbClr val="3333FF"/>
                </a:solidFill>
                <a:latin typeface="Arial Narrow" pitchFamily="34" charset="0"/>
                <a:cs typeface="Times New Roman" pitchFamily="18" charset="0"/>
              </a:rPr>
              <a:t>pyrolysis</a:t>
            </a:r>
            <a:r>
              <a:rPr lang="en-US" dirty="0" smtClean="0">
                <a:solidFill>
                  <a:srgbClr val="3333FF"/>
                </a:solidFill>
                <a:latin typeface="Arial Narrow" pitchFamily="34" charset="0"/>
                <a:cs typeface="Times New Roman" pitchFamily="18" charset="0"/>
              </a:rPr>
              <a:t> vapors</a:t>
            </a:r>
          </a:p>
          <a:p>
            <a:pPr lvl="1">
              <a:buFont typeface="Wingdings" pitchFamily="2" charset="2"/>
              <a:buChar char="ü"/>
            </a:pPr>
            <a:endParaRPr lang="en-US" dirty="0" smtClean="0">
              <a:solidFill>
                <a:srgbClr val="00B050"/>
              </a:solidFill>
              <a:latin typeface="Arial Narrow" pitchFamily="34" charset="0"/>
              <a:cs typeface="Times New Roman" pitchFamily="18" charset="0"/>
            </a:endParaRPr>
          </a:p>
          <a:p>
            <a:pPr>
              <a:buFont typeface="Wingdings" pitchFamily="2" charset="2"/>
              <a:buChar char="q"/>
            </a:pPr>
            <a:r>
              <a:rPr lang="en-US" dirty="0" smtClean="0">
                <a:solidFill>
                  <a:schemeClr val="accent1">
                    <a:lumMod val="75000"/>
                  </a:schemeClr>
                </a:solidFill>
                <a:latin typeface="Arial Narrow" pitchFamily="34" charset="0"/>
              </a:rPr>
              <a:t> </a:t>
            </a:r>
            <a:r>
              <a:rPr lang="en-US" dirty="0" smtClean="0">
                <a:solidFill>
                  <a:srgbClr val="FF33CC"/>
                </a:solidFill>
                <a:latin typeface="Arial Narrow" pitchFamily="34" charset="0"/>
              </a:rPr>
              <a:t>Salient Features</a:t>
            </a:r>
          </a:p>
          <a:p>
            <a:pPr lvl="1">
              <a:buFont typeface="Wingdings" pitchFamily="2" charset="2"/>
              <a:buChar char="v"/>
            </a:pPr>
            <a:r>
              <a:rPr lang="en-US" dirty="0" smtClean="0">
                <a:solidFill>
                  <a:schemeClr val="accent1">
                    <a:lumMod val="75000"/>
                  </a:schemeClr>
                </a:solidFill>
                <a:latin typeface="Arial Narrow" pitchFamily="34" charset="0"/>
              </a:rPr>
              <a:t> </a:t>
            </a:r>
            <a:r>
              <a:rPr lang="en-US" dirty="0" smtClean="0">
                <a:solidFill>
                  <a:srgbClr val="3333FF"/>
                </a:solidFill>
                <a:latin typeface="Arial Narrow" pitchFamily="34" charset="0"/>
              </a:rPr>
              <a:t>Higher conversion 			~ 85-90%</a:t>
            </a:r>
          </a:p>
          <a:p>
            <a:pPr lvl="1">
              <a:buFont typeface="Wingdings" pitchFamily="2" charset="2"/>
              <a:buChar char="v"/>
            </a:pPr>
            <a:r>
              <a:rPr lang="en-US" dirty="0" smtClean="0">
                <a:solidFill>
                  <a:srgbClr val="3333FF"/>
                </a:solidFill>
                <a:latin typeface="Arial Narrow" pitchFamily="34" charset="0"/>
              </a:rPr>
              <a:t> Maximum liquid yield 		~ 60-75 wt.%</a:t>
            </a:r>
          </a:p>
          <a:p>
            <a:pPr lvl="1">
              <a:buFont typeface="Wingdings" pitchFamily="2" charset="2"/>
              <a:buChar char="v"/>
            </a:pPr>
            <a:r>
              <a:rPr lang="en-US" dirty="0" smtClean="0">
                <a:solidFill>
                  <a:srgbClr val="3333FF"/>
                </a:solidFill>
                <a:latin typeface="Arial Narrow" pitchFamily="34" charset="0"/>
              </a:rPr>
              <a:t> Qualitative bio-char yield 		~ 10-15 wt.%</a:t>
            </a:r>
          </a:p>
          <a:p>
            <a:endParaRPr lang="en-US" dirty="0" smtClean="0"/>
          </a:p>
        </p:txBody>
      </p:sp>
      <p:pic>
        <p:nvPicPr>
          <p:cNvPr id="7" name="Picture 2"/>
          <p:cNvPicPr>
            <a:picLocks noChangeAspect="1" noChangeArrowheads="1"/>
          </p:cNvPicPr>
          <p:nvPr/>
        </p:nvPicPr>
        <p:blipFill>
          <a:blip r:embed="rId2"/>
          <a:srcRect/>
          <a:stretch>
            <a:fillRect/>
          </a:stretch>
        </p:blipFill>
        <p:spPr bwMode="auto">
          <a:xfrm>
            <a:off x="7543800" y="1143000"/>
            <a:ext cx="1189815" cy="879825"/>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6248400" y="2514600"/>
            <a:ext cx="2547125" cy="1333422"/>
          </a:xfrm>
          <a:prstGeom prst="rect">
            <a:avLst/>
          </a:prstGeom>
          <a:noFill/>
          <a:ln w="9525">
            <a:noFill/>
            <a:miter lim="800000"/>
            <a:headEnd/>
            <a:tailEnd/>
          </a:ln>
          <a:effectLst/>
        </p:spPr>
      </p:pic>
      <p:pic>
        <p:nvPicPr>
          <p:cNvPr id="9" name="Picture 8"/>
          <p:cNvPicPr>
            <a:picLocks noChangeAspect="1" noChangeArrowheads="1"/>
          </p:cNvPicPr>
          <p:nvPr/>
        </p:nvPicPr>
        <p:blipFill>
          <a:blip r:embed="rId4" cstate="print"/>
          <a:srcRect/>
          <a:stretch>
            <a:fillRect/>
          </a:stretch>
        </p:blipFill>
        <p:spPr bwMode="auto">
          <a:xfrm>
            <a:off x="6096000" y="4038600"/>
            <a:ext cx="1646199" cy="1234650"/>
          </a:xfrm>
          <a:prstGeom prst="rect">
            <a:avLst/>
          </a:prstGeom>
          <a:noFill/>
          <a:ln w="9525">
            <a:noFill/>
            <a:miter lim="800000"/>
            <a:headEnd/>
            <a:tailEnd/>
          </a:ln>
          <a:effectLst/>
        </p:spPr>
      </p:pic>
      <p:pic>
        <p:nvPicPr>
          <p:cNvPr id="10" name="Picture 9"/>
          <p:cNvPicPr>
            <a:picLocks noChangeAspect="1" noChangeArrowheads="1"/>
          </p:cNvPicPr>
          <p:nvPr/>
        </p:nvPicPr>
        <p:blipFill>
          <a:blip r:embed="rId5" cstate="print"/>
          <a:srcRect/>
          <a:stretch>
            <a:fillRect/>
          </a:stretch>
        </p:blipFill>
        <p:spPr bwMode="auto">
          <a:xfrm>
            <a:off x="6400800" y="1143000"/>
            <a:ext cx="1182070" cy="888948"/>
          </a:xfrm>
          <a:prstGeom prst="rect">
            <a:avLst/>
          </a:prstGeom>
          <a:noFill/>
          <a:ln w="9525">
            <a:noFill/>
            <a:miter lim="800000"/>
            <a:headEnd/>
            <a:tailEnd/>
          </a:ln>
          <a:effectLst/>
        </p:spPr>
      </p:pic>
      <p:sp>
        <p:nvSpPr>
          <p:cNvPr id="11" name="Down Arrow 10"/>
          <p:cNvSpPr/>
          <p:nvPr/>
        </p:nvSpPr>
        <p:spPr bwMode="auto">
          <a:xfrm>
            <a:off x="7467600" y="2029264"/>
            <a:ext cx="309046" cy="49386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Arial" charset="0"/>
              <a:ea typeface="Arial Unicode MS" pitchFamily="34" charset="-128"/>
              <a:cs typeface="Arial Unicode MS" pitchFamily="34" charset="-128"/>
            </a:endParaRPr>
          </a:p>
        </p:txBody>
      </p:sp>
      <p:sp>
        <p:nvSpPr>
          <p:cNvPr id="12" name="Bent Arrow 11"/>
          <p:cNvSpPr/>
          <p:nvPr/>
        </p:nvSpPr>
        <p:spPr bwMode="auto">
          <a:xfrm rot="10800000">
            <a:off x="7696200" y="3886200"/>
            <a:ext cx="502200" cy="592632"/>
          </a:xfrm>
          <a:prstGeom prst="ben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1623</Words>
  <Application>Microsoft Office PowerPoint</Application>
  <PresentationFormat>On-screen Show (4:3)</PresentationFormat>
  <Paragraphs>474</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Graph</vt:lpstr>
      <vt:lpstr>Hydrodeoxygenation of fast pyrolysis oil over Pd/Al2O3 catalyst  </vt:lpstr>
      <vt:lpstr>Outline of the presentation</vt:lpstr>
      <vt:lpstr>Worldwide energy scenario</vt:lpstr>
      <vt:lpstr>India’s national policy on bio-fuels</vt:lpstr>
      <vt:lpstr>General Budget 2015-16</vt:lpstr>
      <vt:lpstr>Second generation biofuels</vt:lpstr>
      <vt:lpstr>Pyrolysis techniques</vt:lpstr>
      <vt:lpstr>Fast pyrolysis reactors development status</vt:lpstr>
      <vt:lpstr>Fast pyrolysis</vt:lpstr>
      <vt:lpstr>Fast pyrolysis reactors development status [Venderbosch et al. 2010]</vt:lpstr>
      <vt:lpstr>Slide 11</vt:lpstr>
      <vt:lpstr>Effective Hydrogen-to-Carbon Ratio</vt:lpstr>
      <vt:lpstr>Modification of chemical composition</vt:lpstr>
      <vt:lpstr>Fast pyrolysis unit</vt:lpstr>
      <vt:lpstr>Autoclave reactor: Hydrodeoxygenation of FPO</vt:lpstr>
      <vt:lpstr>Catalyst Preparation</vt:lpstr>
      <vt:lpstr>Hydrodeoxygenation of FPO</vt:lpstr>
      <vt:lpstr>Elemental analysis:  Biomass Feedstock, FPO and HDO</vt:lpstr>
      <vt:lpstr>Van Krevelen Diagram: Biomass Feedstock, FPO and HDO oils</vt:lpstr>
      <vt:lpstr>31P NMR Characterization of (a) FPO; (b) HDO at 250 °C; and (c) HDO at 300 °C</vt:lpstr>
      <vt:lpstr>(a) 1H NMR of HDO at 300 °C, (b) 1H NMR of HDO at 250 °C, (c) 1H NMR of FPO, (d) 13C NMR of HDO at 300 °C, (e) 13C NMR of HDO at 250 °C, (f) 13C NMR of FPO</vt:lpstr>
      <vt:lpstr>Slide 22</vt:lpstr>
      <vt:lpstr> A selectivity data for co-processing of FPO and  HDO with VGO </vt:lpstr>
      <vt:lpstr>Conclusions</vt:lpstr>
      <vt:lpstr>Acknowledgements</vt:lpstr>
      <vt:lpstr>Slide 26</vt:lpstr>
      <vt:lpstr>Reaction scheme for derivatized 31P NMR</vt:lpstr>
      <vt:lpstr>Catalyst Characterization</vt:lpstr>
      <vt:lpstr>Catalyst Characterization: SEM monograms</vt:lpstr>
      <vt:lpstr>Bubbling fluidized bed reactor</vt:lpstr>
      <vt:lpstr>Dynamotive energy systems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perspective of fast pyrolysis oil processing in refinery FCC unit  </dc:title>
  <dc:creator>D V Naik</dc:creator>
  <cp:lastModifiedBy>Dr. Vimal</cp:lastModifiedBy>
  <cp:revision>102</cp:revision>
  <dcterms:created xsi:type="dcterms:W3CDTF">2015-03-05T09:31:14Z</dcterms:created>
  <dcterms:modified xsi:type="dcterms:W3CDTF">2015-07-24T08:48:25Z</dcterms:modified>
</cp:coreProperties>
</file>