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3" r:id="rId2"/>
    <p:sldId id="324" r:id="rId3"/>
    <p:sldId id="337" r:id="rId4"/>
    <p:sldId id="340" r:id="rId5"/>
    <p:sldId id="339" r:id="rId6"/>
    <p:sldId id="338" r:id="rId7"/>
    <p:sldId id="328" r:id="rId8"/>
    <p:sldId id="341" r:id="rId9"/>
    <p:sldId id="344" r:id="rId10"/>
    <p:sldId id="342" r:id="rId11"/>
    <p:sldId id="345" r:id="rId12"/>
    <p:sldId id="343" r:id="rId13"/>
    <p:sldId id="329" r:id="rId14"/>
    <p:sldId id="330" r:id="rId15"/>
    <p:sldId id="347" r:id="rId16"/>
    <p:sldId id="348" r:id="rId17"/>
    <p:sldId id="349" r:id="rId18"/>
    <p:sldId id="350" r:id="rId19"/>
    <p:sldId id="351" r:id="rId20"/>
    <p:sldId id="332" r:id="rId21"/>
    <p:sldId id="333" r:id="rId22"/>
    <p:sldId id="33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107DE0"/>
    <a:srgbClr val="0000CC"/>
    <a:srgbClr val="008000"/>
    <a:srgbClr val="DDDDDD"/>
    <a:srgbClr val="B2B2B2"/>
    <a:srgbClr val="C0C0C0"/>
    <a:srgbClr val="EAEAEA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599" autoAdjust="0"/>
  </p:normalViewPr>
  <p:slideViewPr>
    <p:cSldViewPr>
      <p:cViewPr varScale="1">
        <p:scale>
          <a:sx n="65" d="100"/>
          <a:sy n="65" d="100"/>
        </p:scale>
        <p:origin x="-130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678" y="-8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0BEAA-E2FF-4562-8012-B9A7F0FF20ED}" type="datetimeFigureOut">
              <a:rPr lang="en-US" smtClean="0"/>
              <a:pPr/>
              <a:t>7/23/2015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1E3E3-046F-4E9A-AB6A-5EA0FDC34E1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1</a:t>
            </a:fld>
            <a:endParaRPr lang="en-I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10</a:t>
            </a:fld>
            <a:endParaRPr lang="en-I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11</a:t>
            </a:fld>
            <a:endParaRPr lang="en-I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12</a:t>
            </a:fld>
            <a:endParaRPr lang="en-I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13</a:t>
            </a:fld>
            <a:endParaRPr lang="en-I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14</a:t>
            </a:fld>
            <a:endParaRPr lang="en-I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15</a:t>
            </a:fld>
            <a:endParaRPr lang="en-I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16</a:t>
            </a:fld>
            <a:endParaRPr lang="en-I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17</a:t>
            </a:fld>
            <a:endParaRPr lang="en-I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18</a:t>
            </a:fld>
            <a:endParaRPr lang="en-I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19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2</a:t>
            </a:fld>
            <a:endParaRPr lang="en-I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20</a:t>
            </a:fld>
            <a:endParaRPr lang="en-I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21</a:t>
            </a:fld>
            <a:endParaRPr lang="en-I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22</a:t>
            </a:fld>
            <a:endParaRPr lang="en-I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3</a:t>
            </a:fld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4</a:t>
            </a:fld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5</a:t>
            </a:fld>
            <a:endParaRPr lang="en-I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6</a:t>
            </a:fld>
            <a:endParaRPr lang="en-I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7</a:t>
            </a:fld>
            <a:endParaRPr lang="en-I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8</a:t>
            </a:fld>
            <a:endParaRPr lang="en-I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E3E3-046F-4E9A-AB6A-5EA0FDC34E1E}" type="slidenum">
              <a:rPr lang="en-IN" smtClean="0"/>
              <a:pPr/>
              <a:t>9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825A-EEF0-4157-A117-53F3CE1BD237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AC19-CD15-4D9E-9431-0015D0193350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0897-A683-447A-9051-F2AA1E8CD870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820E-F9F9-4360-B68F-F1867802DC33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AF31-8B84-4423-A800-AF854DE2963A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5F33-0152-42D1-9E49-5DE6F1A8499A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3E76-D806-4C44-8CC3-C14CDF03A127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7E7-119C-492E-9372-8164047E6FC9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1220-FBD4-4020-8DFE-3F5037BEB4E5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58FD-493F-4745-939C-8BB7B0984539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E6A3-E78D-4865-B164-BD3EAA321B02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5ADE9-031E-4B05-97E3-65A4CE4F475A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69" y="1905000"/>
            <a:ext cx="890367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IN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Study of RWGS reaction over supported Al</a:t>
            </a:r>
            <a:r>
              <a:rPr lang="en-IN" sz="3600" b="1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IN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</a:t>
            </a:r>
            <a:r>
              <a:rPr lang="en-IN" sz="3600" b="1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en-IN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catalysts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8616" y="3276600"/>
            <a:ext cx="577361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IN" sz="28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Suhas G. Jadhav, </a:t>
            </a:r>
            <a:r>
              <a:rPr lang="en-IN" sz="2800" b="1" i="1" u="sng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Prakash D. Vaidya</a:t>
            </a:r>
            <a:endParaRPr lang="en-IN" sz="2800" b="1" i="1" baseline="300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92" y="6073914"/>
            <a:ext cx="52460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Department of Chemical Engineering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6154" y="6084277"/>
            <a:ext cx="4724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July 24 </a:t>
            </a: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–</a:t>
            </a: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25, 2015, New Delhi</a:t>
            </a:r>
            <a:endParaRPr lang="en-IN" sz="2000" baseline="300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14" name="TextBox 13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5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5942166" y="5638800"/>
            <a:ext cx="320183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LKMT R&amp;D Meet –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100078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EXPERIMENTAL METHODS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10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419600" y="1078523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SEM photographs of Pt/Al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catalyst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23" name="TextBox 22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24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25" name="TextBox 24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840" y="1974111"/>
            <a:ext cx="3891960" cy="297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8200" y="1974111"/>
            <a:ext cx="3888600" cy="297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100078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EXPERIMENTAL METHODS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11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419600" y="1078523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Useful features of Pt/Al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catalyst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23" name="TextBox 22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24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25" name="TextBox 24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4572000"/>
            <a:ext cx="4914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9350" y="1828800"/>
            <a:ext cx="4362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100078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EXPERIMENTAL METHODS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12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419600" y="1078523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SEM photographs of ZnO/Al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catalyst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23" name="TextBox 22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24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25" name="TextBox 24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95104"/>
            <a:ext cx="3962400" cy="305789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3" name="Pictur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905000"/>
            <a:ext cx="4134963" cy="30480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13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14" name="TextBox 13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6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19" name="TextBox 18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0547" y="1905000"/>
            <a:ext cx="5462905" cy="363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" y="100078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EXPERIMENTAL METHODS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4419600" y="106680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XRD pattern of ZnO/Al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catalyst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14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16" name="TextBox 15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9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100078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EXPERIMENTAL METHODS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267200" y="1066800"/>
            <a:ext cx="472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Properties of CuO/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ZnO/Al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3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catalyst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51" name="Picture 3" descr="C:\Users\Prof. Vaidya\Desktop\CZAsolvo-7000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076450"/>
            <a:ext cx="3429000" cy="257175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9331" y="1957754"/>
            <a:ext cx="3698869" cy="284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0" y="531489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SEM photograph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4419600" y="531489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XRD pattern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15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16" name="TextBox 15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9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100078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RESULTS AND DISCUSSION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267200" y="106680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Activity trials with Pt/Al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en-IN" sz="2000" baseline="-250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0"/>
            <a:ext cx="40767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524000"/>
            <a:ext cx="4322445" cy="381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-76200" y="5619690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/CO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=1 mol/mol, P=0.1 MPa, F=0.7 mol/h, </a:t>
            </a:r>
          </a:p>
          <a:p>
            <a:pPr algn="ctr"/>
            <a:r>
              <a:rPr lang="en-US" sz="1600" dirty="0" smtClean="0"/>
              <a:t>T=873 K, W/Q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=0.14 </a:t>
            </a:r>
            <a:r>
              <a:rPr lang="en-US" sz="1600" dirty="0" smtClean="0"/>
              <a:t>g h/L</a:t>
            </a:r>
            <a:endParaRPr lang="en-IN" sz="16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4800600" y="5621215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/CO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=1 mol/mol, P=0.1 MPa, F=0.7 mol/h,</a:t>
            </a:r>
          </a:p>
          <a:p>
            <a:pPr algn="ctr"/>
            <a:r>
              <a:rPr lang="en-US" sz="1600" dirty="0" smtClean="0"/>
              <a:t>Q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=36 L/h</a:t>
            </a:r>
            <a:endParaRPr lang="en-IN" sz="16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16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16" name="TextBox 15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9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100078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RESULTS AND DISCUSSION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419600" y="106680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Activity trials with Pt/Al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en-IN" sz="2000" baseline="-250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3966210" cy="412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47800"/>
            <a:ext cx="42481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-76200" y="5619690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/CO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=1 mol/mol, P=0.1 MPa, F=0.7 mol/h, </a:t>
            </a:r>
          </a:p>
          <a:p>
            <a:pPr algn="ctr"/>
            <a:r>
              <a:rPr lang="en-US" sz="1600" dirty="0" smtClean="0"/>
              <a:t>W/Q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=0.25 g h/L</a:t>
            </a:r>
            <a:endParaRPr lang="en-IN" sz="16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4572000" y="5621215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/CO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=1 mol/mol, F=0.7 mol/h, </a:t>
            </a:r>
          </a:p>
          <a:p>
            <a:pPr algn="ctr"/>
            <a:r>
              <a:rPr lang="en-US" sz="1600" dirty="0" smtClean="0"/>
              <a:t>W/Q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=0.25 g h/L</a:t>
            </a:r>
            <a:endParaRPr lang="en-IN" sz="16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17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16" name="TextBox 15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9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100078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RESULTS AND DISCUSSION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419600" y="106680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Kinetic model over Pt/Al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en-IN" sz="2000" baseline="-250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08" y="1981200"/>
            <a:ext cx="6029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5990" y="1938655"/>
            <a:ext cx="3204210" cy="324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6019800" y="5282625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P=0.1 MPa, F=0.7 mol/h,</a:t>
            </a:r>
          </a:p>
          <a:p>
            <a:pPr algn="ctr"/>
            <a:r>
              <a:rPr lang="en-US" sz="1600" dirty="0" smtClean="0"/>
              <a:t>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=18 L/h</a:t>
            </a:r>
            <a:endParaRPr lang="en-IN" sz="16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18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16" name="TextBox 15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9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100078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RESULTS AND DISCUSSION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267200" y="106680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Activity trials with CuO/ZnO/Al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en-IN" sz="2000" baseline="-250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76200" y="5621215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/CO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=1 mol/mol, P=0.1 MPa, Q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=23.3 L/h</a:t>
            </a:r>
            <a:endParaRPr lang="en-IN" sz="16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585" y="1600200"/>
            <a:ext cx="423481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8215" y="1610995"/>
            <a:ext cx="4070985" cy="379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4648200" y="5615354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/CO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=1 mol/mol, P=0.1 MPa, Q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=23.3 L/h</a:t>
            </a:r>
            <a:endParaRPr lang="en-IN" sz="16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19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16" name="TextBox 15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9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100078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RESULTS AND DISCUSSION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267200" y="106680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Activity trials with ZnO/Al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en-IN" sz="2000" baseline="-250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371599" y="1981200"/>
          <a:ext cx="6134736" cy="3657600"/>
        </p:xfrm>
        <a:graphic>
          <a:graphicData uri="http://schemas.openxmlformats.org/drawingml/2006/table">
            <a:tbl>
              <a:tblPr/>
              <a:tblGrid>
                <a:gridCol w="677728"/>
                <a:gridCol w="770073"/>
                <a:gridCol w="911968"/>
                <a:gridCol w="1138398"/>
                <a:gridCol w="729504"/>
                <a:gridCol w="894787"/>
                <a:gridCol w="101227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(MPa)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/CO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aseline="-250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GHSV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mL/g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h)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Catalyst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Temp.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(K)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(%)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Ref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0.1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15000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ZnO/Al</a:t>
                      </a:r>
                      <a:r>
                        <a:rPr lang="en-US" sz="1600" baseline="-25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600" baseline="-25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673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773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873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973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8.0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37.0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58.0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68.0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Park et al</a:t>
                      </a: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. (2001)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0.1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5143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ZnO/Al</a:t>
                      </a:r>
                      <a:r>
                        <a:rPr lang="en-US" sz="1600" baseline="-25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600" baseline="-25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673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773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873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973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12.3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31.4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42.7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53.7</a:t>
                      </a:r>
                      <a:endParaRPr lang="en-IN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This work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63563" cy="198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000780"/>
            <a:ext cx="2895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OVERVIEW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554" y="1651774"/>
            <a:ext cx="3757246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Motivation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Objectives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Experimental methods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Results and discussion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Summary and outlook</a:t>
            </a:r>
            <a:endParaRPr lang="en-IN" sz="24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2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20" name="TextBox 19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21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25" name="TextBox 24"/>
          <p:cNvSpPr txBox="1"/>
          <p:nvPr/>
        </p:nvSpPr>
        <p:spPr>
          <a:xfrm>
            <a:off x="6858000" y="23870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sz="32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 +  H</a:t>
            </a:r>
            <a:r>
              <a:rPr lang="en-US" sz="32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IN" sz="32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3962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CO  +  H</a:t>
            </a:r>
            <a:r>
              <a:rPr lang="en-US" sz="32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endParaRPr lang="en-IN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6324600" y="2667000"/>
            <a:ext cx="838200" cy="1752600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0" name="Right Brace 29"/>
          <p:cNvSpPr/>
          <p:nvPr/>
        </p:nvSpPr>
        <p:spPr>
          <a:xfrm>
            <a:off x="5843954" y="1219200"/>
            <a:ext cx="381000" cy="44958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208809"/>
            <a:ext cx="1219200" cy="14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3434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778369"/>
            <a:ext cx="1219200" cy="139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100078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SUMMARY AND OUTLOOK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20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1676400"/>
            <a:ext cx="89154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The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two-step CAMERE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process for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-to-methanol conversion was considered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The performance of alumina-supported catalysts for RWGS reaction was studied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The effects of T, P and H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/CO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ratio on conversion of CO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were investigated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The prevalence of the chemical control regime was established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Kinetic models were tested to describe the rates of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conversion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The redox mechanism was dominant over all the investigated catalysts</a:t>
            </a:r>
            <a:endParaRPr lang="en-IN" sz="20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12" name="TextBox 11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3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97523" y="251870"/>
            <a:ext cx="311247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INSTITUTE OF CHEMICAL TECHNOLOGY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MUMBAI</a:t>
            </a:r>
            <a:endParaRPr lang="en-IN" sz="14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" name="Picture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7129"/>
            <a:ext cx="609600" cy="618671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57200" y="2819400"/>
            <a:ext cx="8382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Financial support by the University Grants Commission, India, is gratefully acknowledged.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21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97523" y="251870"/>
            <a:ext cx="311247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INSTITUTE OF CHEMICAL TECHNOLOGY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MUMBAI</a:t>
            </a:r>
            <a:endParaRPr lang="en-IN" sz="14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" name="Picture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7129"/>
            <a:ext cx="609600" cy="618671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33400" y="2819400"/>
            <a:ext cx="7924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Thank you for your attention!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22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1000780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MOTIVATION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3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16" name="TextBox 15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9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0" y="1047690"/>
            <a:ext cx="5638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The demand for methanol is ever-growing!</a:t>
            </a:r>
          </a:p>
        </p:txBody>
      </p:sp>
      <p:pic>
        <p:nvPicPr>
          <p:cNvPr id="20485" name="Picture 5" descr="http://large.stanford.edu/courses/2012/ph240/spearrin2/images/f1bi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905000"/>
            <a:ext cx="4953000" cy="3624752"/>
          </a:xfrm>
          <a:prstGeom prst="rect">
            <a:avLst/>
          </a:prstGeom>
          <a:noFill/>
        </p:spPr>
      </p:pic>
      <p:sp>
        <p:nvSpPr>
          <p:cNvPr id="21" name="Left Brace 20"/>
          <p:cNvSpPr/>
          <p:nvPr/>
        </p:nvSpPr>
        <p:spPr>
          <a:xfrm>
            <a:off x="5181600" y="3581400"/>
            <a:ext cx="1524000" cy="25908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/>
          <p:cNvSpPr txBox="1"/>
          <p:nvPr/>
        </p:nvSpPr>
        <p:spPr>
          <a:xfrm>
            <a:off x="6705600" y="3429000"/>
            <a:ext cx="2362200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latin typeface="+mj-lt"/>
                <a:cs typeface="Arial" pitchFamily="34" charset="0"/>
              </a:rPr>
              <a:t>Dimethyl ether</a:t>
            </a:r>
            <a:endParaRPr lang="en-IN" sz="2000" dirty="0" smtClean="0">
              <a:latin typeface="+mj-lt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IN" sz="2000" dirty="0" smtClean="0">
                <a:latin typeface="+mj-lt"/>
                <a:cs typeface="Arial" pitchFamily="34" charset="0"/>
              </a:rPr>
              <a:t>Formaldehyde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+mj-lt"/>
                <a:cs typeface="Arial" pitchFamily="34" charset="0"/>
              </a:rPr>
              <a:t>Acetic acid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+mj-lt"/>
                <a:cs typeface="Arial" pitchFamily="34" charset="0"/>
              </a:rPr>
              <a:t>MTBE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+mj-lt"/>
                <a:cs typeface="Arial" pitchFamily="34" charset="0"/>
              </a:rPr>
              <a:t>Others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+mj-lt"/>
                <a:cs typeface="Arial" pitchFamily="34" charset="0"/>
              </a:rPr>
              <a:t>Fuels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+mj-lt"/>
                <a:cs typeface="Arial" pitchFamily="34" charset="0"/>
              </a:rPr>
              <a:t>MTO, MTG</a:t>
            </a:r>
            <a:endParaRPr lang="en-IN" sz="20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1000780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MOTIVATION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990600"/>
            <a:ext cx="56388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Methanol production from CO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and H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is attractive!</a:t>
            </a:r>
            <a:endParaRPr lang="en-IN" sz="2000" baseline="-250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4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16" name="TextBox 15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9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133600"/>
            <a:ext cx="3095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295650"/>
            <a:ext cx="1238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ight Arrow 19"/>
          <p:cNvSpPr/>
          <p:nvPr/>
        </p:nvSpPr>
        <p:spPr>
          <a:xfrm>
            <a:off x="1623646" y="3962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6339" y="3476625"/>
            <a:ext cx="6381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www.mitsuichem.com/release/2008/img/pict_0825_00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33446" y="1752600"/>
            <a:ext cx="5013775" cy="3124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657600" y="4919246"/>
            <a:ext cx="5638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www.mitsuichem.com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5480884"/>
            <a:ext cx="8763000" cy="4124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Lurgi AG, Sud-Chemie, H-T, Mitsui Chemicals and Carbon Recycling International have provided solutions</a:t>
            </a:r>
            <a:endParaRPr lang="en-IN" sz="1600" baseline="-250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1000780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MOTIVATION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5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16" name="TextBox 15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9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0" y="1047690"/>
            <a:ext cx="5638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Methanol economy for a sustainable future</a:t>
            </a:r>
          </a:p>
        </p:txBody>
      </p:sp>
      <p:pic>
        <p:nvPicPr>
          <p:cNvPr id="13" name="Picture 2" descr="http://tek-dev.typepad.com/.a/6a0162fcef7fe1970d019b017ca395970c-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8004870" cy="3778301"/>
          </a:xfrm>
          <a:prstGeom prst="rect">
            <a:avLst/>
          </a:prstGeom>
          <a:noFill/>
        </p:spPr>
      </p:pic>
      <p:pic>
        <p:nvPicPr>
          <p:cNvPr id="18434" name="Picture 2" descr="Image result for george olah methan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0864" y="4267200"/>
            <a:ext cx="1077311" cy="12192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2400" y="5633284"/>
            <a:ext cx="8763000" cy="3865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Chemical recycling of CO</a:t>
            </a:r>
            <a:r>
              <a:rPr lang="en-US" sz="16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en-IN" sz="1600" baseline="-250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6554" y="5630825"/>
            <a:ext cx="1524000" cy="4124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George Olah</a:t>
            </a:r>
            <a:endParaRPr lang="en-IN" sz="1600" baseline="-250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1000780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MOTIVATION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6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16" name="TextBox 15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9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  <p:pic>
        <p:nvPicPr>
          <p:cNvPr id="17412" name="Picture 4" descr="http://pubs.rsc.org/services/images/RSCpubs.ePlatform.Service.FreeContent.ImageService.svc/ImageService/Articleimage/2013/EE/c3ee00056g/c3ee00056g-f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676400"/>
            <a:ext cx="6248400" cy="336329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667000" y="1047690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CAMERE – An alternative methanol production process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600" y="5486400"/>
            <a:ext cx="6705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b="1" u="sng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CA</a:t>
            </a:r>
            <a:r>
              <a:rPr lang="en-IN" sz="2000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rbon</a:t>
            </a: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dioxide to </a:t>
            </a:r>
            <a:r>
              <a:rPr lang="en-IN" sz="2000" b="1" u="sng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</a:t>
            </a:r>
            <a:r>
              <a:rPr lang="en-IN" sz="2000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thanol</a:t>
            </a: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via </a:t>
            </a:r>
            <a:r>
              <a:rPr lang="en-IN" sz="2000" b="1" u="sng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</a:t>
            </a:r>
            <a:r>
              <a:rPr lang="en-IN" sz="2000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verse</a:t>
            </a: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water gas shift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77" y="2696254"/>
            <a:ext cx="2895600" cy="23329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Low cost process</a:t>
            </a:r>
            <a:endParaRPr lang="en-IN" sz="1600" baseline="-250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High MeOH productivity</a:t>
            </a: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Superior catalyst performance</a:t>
            </a: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Small reactor size</a:t>
            </a: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Low recycle streams</a:t>
            </a: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Mitigates Greenhouse gas effect</a:t>
            </a: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Better than one-step process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" y="2209800"/>
            <a:ext cx="1524000" cy="3865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u="sng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ADVANTAGES</a:t>
            </a:r>
            <a:endParaRPr lang="en-IN" sz="1600" b="1" u="sng" baseline="-250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100078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OBJECTIVES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7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6200" y="1752600"/>
            <a:ext cx="8915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To study reaction mechanism of RWGS over the catalysts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			CuO/ZnO/Al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			ZnO/Al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			Pt/Al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To propose kinetic models to aid the design and operation of RWG Reactor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To study plausible effects of mass transfer processes on rates of CO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conversion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To study the influence of reaction variables on catalyst performance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23" name="TextBox 22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24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25" name="TextBox 24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100078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EXPERIMENTAL METHODS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8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419600" y="1101969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Vapor-phase catalytic reactor</a:t>
            </a:r>
            <a:endParaRPr lang="en-IN" sz="2000" dirty="0">
              <a:latin typeface="+mj-lt"/>
              <a:cs typeface="Arial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23" name="TextBox 22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24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25" name="TextBox 24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  <p:pic>
        <p:nvPicPr>
          <p:cNvPr id="12" name="Picture 2" descr="C:\Users\Prof. Vaidya\Desktop\Lab equipments\DSC_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77" y="2221827"/>
            <a:ext cx="3276600" cy="3061038"/>
          </a:xfrm>
          <a:prstGeom prst="rect">
            <a:avLst/>
          </a:prstGeom>
          <a:noFill/>
        </p:spPr>
      </p:pic>
      <p:pic>
        <p:nvPicPr>
          <p:cNvPr id="13" name="Picture 5" descr="C:\Users\Prof. Vaidya\Desktop\Photos\DSC014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2241" y="2221523"/>
            <a:ext cx="5418667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100078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EXPERIMENTAL METHODS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64931" y="6515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pPr/>
              <a:t>9</a:t>
            </a:fld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419600" y="1101969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Gas chromatography analysis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76200" y="67129"/>
            <a:ext cx="3733800" cy="707961"/>
            <a:chOff x="76200" y="67129"/>
            <a:chExt cx="3733800" cy="707961"/>
          </a:xfrm>
        </p:grpSpPr>
        <p:sp>
          <p:nvSpPr>
            <p:cNvPr id="23" name="TextBox 22"/>
            <p:cNvSpPr txBox="1"/>
            <p:nvPr/>
          </p:nvSpPr>
          <p:spPr>
            <a:xfrm>
              <a:off x="697523" y="251870"/>
              <a:ext cx="311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INSTITUTE OF CHEMICAL TECHNOLOGY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MUMBAI</a:t>
              </a:r>
              <a:endParaRPr lang="en-IN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24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7129"/>
              <a:ext cx="609600" cy="6186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  <p:sp>
        <p:nvSpPr>
          <p:cNvPr id="25" name="TextBox 24"/>
          <p:cNvSpPr txBox="1"/>
          <p:nvPr/>
        </p:nvSpPr>
        <p:spPr>
          <a:xfrm>
            <a:off x="46892" y="6073914"/>
            <a:ext cx="3001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Vaidya	 LKMT R&amp;D Meet</a:t>
            </a:r>
          </a:p>
        </p:txBody>
      </p:sp>
      <p:graphicFrame>
        <p:nvGraphicFramePr>
          <p:cNvPr id="15" name="Group 145"/>
          <p:cNvGraphicFramePr>
            <a:graphicFrameLocks/>
          </p:cNvGraphicFramePr>
          <p:nvPr/>
        </p:nvGraphicFramePr>
        <p:xfrm>
          <a:off x="4114800" y="2438400"/>
          <a:ext cx="4495800" cy="243840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493463"/>
                <a:gridCol w="1402137"/>
                <a:gridCol w="1600200"/>
              </a:tblGrid>
              <a:tr h="681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endParaRPr kumimoji="0" 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</a:t>
                      </a:r>
                      <a:r>
                        <a:rPr kumimoji="0" lang="de-DE" sz="1600" b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r>
                        <a:rPr kumimoji="0" lang="de-D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analysis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</a:t>
                      </a:r>
                      <a:r>
                        <a:rPr kumimoji="0" lang="de-DE" sz="1600" b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X </a:t>
                      </a:r>
                      <a:r>
                        <a:rPr kumimoji="0" lang="de-D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analysis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2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Column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Hayesep-DB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Hayesep-DB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Detector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TCD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TCD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Carrier Gas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Nitrogen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Hydrogen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905000"/>
            <a:ext cx="26765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7338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5861</TotalTime>
  <Words>655</Words>
  <Application>Microsoft Office PowerPoint</Application>
  <PresentationFormat>On-screen Show (4:3)</PresentationFormat>
  <Paragraphs>259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DRY REFORMING REACTION</dc:title>
  <dc:creator>Prof. Vaidya</dc:creator>
  <cp:lastModifiedBy>Prof. Vaidya</cp:lastModifiedBy>
  <cp:revision>661</cp:revision>
  <dcterms:created xsi:type="dcterms:W3CDTF">2006-08-16T00:00:00Z</dcterms:created>
  <dcterms:modified xsi:type="dcterms:W3CDTF">2015-07-23T15:59:59Z</dcterms:modified>
</cp:coreProperties>
</file>