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536" r:id="rId3"/>
    <p:sldId id="401" r:id="rId4"/>
    <p:sldId id="418" r:id="rId5"/>
    <p:sldId id="417" r:id="rId6"/>
    <p:sldId id="446" r:id="rId7"/>
    <p:sldId id="450" r:id="rId8"/>
    <p:sldId id="511" r:id="rId9"/>
    <p:sldId id="452" r:id="rId10"/>
    <p:sldId id="403" r:id="rId11"/>
    <p:sldId id="456" r:id="rId12"/>
    <p:sldId id="455" r:id="rId13"/>
    <p:sldId id="421" r:id="rId14"/>
    <p:sldId id="437" r:id="rId15"/>
    <p:sldId id="537" r:id="rId16"/>
    <p:sldId id="422" r:id="rId17"/>
    <p:sldId id="423" r:id="rId18"/>
    <p:sldId id="465" r:id="rId19"/>
    <p:sldId id="469" r:id="rId20"/>
    <p:sldId id="470" r:id="rId21"/>
    <p:sldId id="538" r:id="rId22"/>
    <p:sldId id="426" r:id="rId23"/>
    <p:sldId id="434" r:id="rId24"/>
    <p:sldId id="435" r:id="rId25"/>
    <p:sldId id="432" r:id="rId26"/>
    <p:sldId id="433" r:id="rId27"/>
    <p:sldId id="512" r:id="rId28"/>
    <p:sldId id="513" r:id="rId29"/>
    <p:sldId id="514" r:id="rId30"/>
    <p:sldId id="515" r:id="rId31"/>
    <p:sldId id="516" r:id="rId32"/>
    <p:sldId id="517" r:id="rId33"/>
    <p:sldId id="518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3" r:id="rId49"/>
    <p:sldId id="534" r:id="rId50"/>
    <p:sldId id="535" r:id="rId51"/>
    <p:sldId id="53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shay Singan" initials="SA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7E2C3-EB25-40E2-9A76-9CDA3656E157}" type="datetimeFigureOut">
              <a:rPr lang="en-US" smtClean="0"/>
              <a:pPr/>
              <a:t>7/25/2015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14E91-51AD-4A29-9833-2661A91D60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021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6D616-6EB1-4E9A-98CF-B8831B245839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B21400-1B25-47E7-B866-608AC234D75B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4344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3994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2120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822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37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421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8731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0364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0587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143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513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1083-5EBE-4363-819B-52BD04B1A96F}" type="datetimeFigureOut">
              <a:rPr lang="en-IN" smtClean="0"/>
              <a:pPr/>
              <a:t>7/25/2015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D401-1C6F-4910-A0E6-997CFBC7B1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6232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Computational Modeling of Coal Gasification: Above &amp; Underground Systems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6872808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Ankit A Jain, Akshay Singan and Vivek V Ranade</a:t>
            </a:r>
          </a:p>
          <a:p>
            <a:r>
              <a:rPr lang="en-US" dirty="0" smtClean="0"/>
              <a:t>Chemical Engineering and Process Development Division</a:t>
            </a:r>
          </a:p>
          <a:p>
            <a:r>
              <a:rPr lang="en-US" dirty="0" smtClean="0"/>
              <a:t>CSIR- National Chemical Laboratory, </a:t>
            </a:r>
          </a:p>
          <a:p>
            <a:r>
              <a:rPr lang="en-US" dirty="0" smtClean="0"/>
              <a:t>Pune – 411008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vv.ranade@ncl.res.in</a:t>
            </a:r>
            <a:endParaRPr lang="en-IN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2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b="1" dirty="0" smtClean="0"/>
              <a:t>Data Driven Models</a:t>
            </a:r>
          </a:p>
          <a:p>
            <a:pPr lvl="1">
              <a:lnSpc>
                <a:spcPct val="150000"/>
              </a:lnSpc>
            </a:pPr>
            <a:r>
              <a:rPr lang="en-IN" sz="1800" dirty="0" smtClean="0"/>
              <a:t>Regression Analysis </a:t>
            </a:r>
          </a:p>
          <a:p>
            <a:pPr lvl="1">
              <a:lnSpc>
                <a:spcPct val="150000"/>
              </a:lnSpc>
            </a:pPr>
            <a:r>
              <a:rPr lang="en-IN" sz="1800" dirty="0" smtClean="0"/>
              <a:t>Neural Networks 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/>
              <a:t>Thermodynamic Models</a:t>
            </a:r>
          </a:p>
          <a:p>
            <a:pPr lvl="1">
              <a:lnSpc>
                <a:spcPct val="150000"/>
              </a:lnSpc>
            </a:pPr>
            <a:r>
              <a:rPr lang="en-IN" sz="1800" dirty="0" err="1" smtClean="0"/>
              <a:t>Stoichiometric</a:t>
            </a:r>
            <a:r>
              <a:rPr lang="en-IN" sz="1800" dirty="0" smtClean="0"/>
              <a:t>  approach</a:t>
            </a:r>
          </a:p>
          <a:p>
            <a:pPr lvl="1">
              <a:lnSpc>
                <a:spcPct val="150000"/>
              </a:lnSpc>
            </a:pPr>
            <a:r>
              <a:rPr lang="en-IN" sz="1800" dirty="0" smtClean="0"/>
              <a:t>Non </a:t>
            </a:r>
            <a:r>
              <a:rPr lang="en-IN" sz="1800" dirty="0" err="1" smtClean="0"/>
              <a:t>Stoichiometric</a:t>
            </a:r>
            <a:r>
              <a:rPr lang="en-IN" sz="1800" dirty="0" smtClean="0"/>
              <a:t> approach 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/>
              <a:t>Rate based Models </a:t>
            </a:r>
          </a:p>
          <a:p>
            <a:pPr lvl="1">
              <a:lnSpc>
                <a:spcPct val="150000"/>
              </a:lnSpc>
            </a:pPr>
            <a:r>
              <a:rPr lang="en-IN" sz="1800" dirty="0" smtClean="0"/>
              <a:t>Chemical reaction engineering models</a:t>
            </a:r>
          </a:p>
          <a:p>
            <a:pPr lvl="1">
              <a:lnSpc>
                <a:spcPct val="150000"/>
              </a:lnSpc>
            </a:pPr>
            <a:r>
              <a:rPr lang="en-IN" sz="1800" dirty="0" smtClean="0"/>
              <a:t>Computational fluid dynamics models</a:t>
            </a:r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Physical Picture: BFBG and UCG</a:t>
            </a:r>
            <a:endParaRPr lang="en-I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6286520"/>
            <a:ext cx="350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Verma</a:t>
            </a:r>
            <a:r>
              <a:rPr lang="en-IN" dirty="0" smtClean="0"/>
              <a:t> and </a:t>
            </a:r>
            <a:r>
              <a:rPr lang="en-IN" dirty="0" err="1" smtClean="0"/>
              <a:t>Shafirovich</a:t>
            </a:r>
            <a:r>
              <a:rPr lang="en-IN" dirty="0" smtClean="0"/>
              <a:t> (2008)</a:t>
            </a: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2873901" cy="411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7609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14414" y="121442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UCG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BFBG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N" sz="2800" dirty="0" smtClean="0"/>
              <a:t>Gasification process </a:t>
            </a:r>
            <a:endParaRPr lang="en-IN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69" t="10716" r="569" b="11"/>
          <a:stretch/>
        </p:blipFill>
        <p:spPr>
          <a:xfrm>
            <a:off x="362396" y="1484784"/>
            <a:ext cx="3960000" cy="3240000"/>
          </a:xfrm>
          <a:ln>
            <a:solidFill>
              <a:schemeClr val="tx1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EA9-8F3C-401E-8733-975E4B776671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50"/>
          <a:stretch/>
        </p:blipFill>
        <p:spPr>
          <a:xfrm>
            <a:off x="4811254" y="1514687"/>
            <a:ext cx="396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69968" y="5266886"/>
            <a:ext cx="3852428" cy="468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i="1" dirty="0" smtClean="0"/>
              <a:t>Four main Processes in Gasification</a:t>
            </a:r>
            <a:endParaRPr lang="en-US" i="1" dirty="0"/>
          </a:p>
        </p:txBody>
      </p:sp>
      <p:sp>
        <p:nvSpPr>
          <p:cNvPr id="9" name="Rounded Rectangle 8"/>
          <p:cNvSpPr/>
          <p:nvPr/>
        </p:nvSpPr>
        <p:spPr>
          <a:xfrm>
            <a:off x="4631725" y="5255240"/>
            <a:ext cx="4260755" cy="4808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i="1" dirty="0" smtClean="0"/>
              <a:t>Heart of Gasification : Reduction reactions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6286520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*http</a:t>
            </a:r>
            <a:r>
              <a:rPr lang="en-US" sz="1400" dirty="0"/>
              <a:t>://www.gekgasifier.com/info/gasification-basics/gasification-explained</a:t>
            </a:r>
          </a:p>
        </p:txBody>
      </p:sp>
    </p:spTree>
    <p:extLst>
      <p:ext uri="{BB962C8B-B14F-4D97-AF65-F5344CB8AC3E}">
        <p14:creationId xmlns:p14="http://schemas.microsoft.com/office/powerpoint/2010/main" xmlns="" val="41947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70C0"/>
                </a:solidFill>
              </a:rPr>
              <a:t>Modeling Source Terms: TGA/DTF 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TGA studies done to estimate kinetic model and parameters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Distributed activation energy model showed good match with experimental data </a:t>
            </a: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215" t="8262" r="19123"/>
          <a:stretch>
            <a:fillRect/>
          </a:stretch>
        </p:blipFill>
        <p:spPr bwMode="auto">
          <a:xfrm>
            <a:off x="285720" y="1643050"/>
            <a:ext cx="442915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r="34899"/>
          <a:stretch>
            <a:fillRect/>
          </a:stretch>
        </p:blipFill>
        <p:spPr bwMode="auto">
          <a:xfrm>
            <a:off x="4929190" y="4214818"/>
            <a:ext cx="3643338" cy="63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Experimental data: BFBG</a:t>
            </a:r>
            <a:endParaRPr lang="en-IN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142984"/>
            <a:ext cx="4400552" cy="452596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N" sz="2000" dirty="0" smtClean="0"/>
              <a:t>All reported experimental investigations  have reactor diameter between 0.1-0.2 m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2000" dirty="0" smtClean="0"/>
              <a:t>Complete info. of commercial data BFBG not available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2000" dirty="0" smtClean="0"/>
              <a:t>Trends identified with respect to operating parameters (P, T, Steam/ coal/Air/O</a:t>
            </a:r>
            <a:r>
              <a:rPr lang="en-IN" sz="2000" baseline="-25000" dirty="0" smtClean="0"/>
              <a:t>2 </a:t>
            </a:r>
            <a:r>
              <a:rPr lang="en-IN" sz="2000" dirty="0" smtClean="0"/>
              <a:t>feed rate)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2000" dirty="0" smtClean="0"/>
              <a:t>29 Experiments reported for high ash Indian coal identified for simulations</a:t>
            </a:r>
          </a:p>
          <a:p>
            <a:pPr marL="857250" lvl="1" indent="-457200" algn="just"/>
            <a:r>
              <a:rPr lang="en-IN" sz="1600" dirty="0" smtClean="0"/>
              <a:t>18 experiments with </a:t>
            </a:r>
            <a:r>
              <a:rPr lang="en-IN" sz="1600" dirty="0" err="1" smtClean="0"/>
              <a:t>Rajmahal</a:t>
            </a:r>
            <a:r>
              <a:rPr lang="en-IN" sz="1600" dirty="0" smtClean="0"/>
              <a:t> coal and 11 experiments with North </a:t>
            </a:r>
            <a:r>
              <a:rPr lang="en-IN" sz="1600" dirty="0" err="1" smtClean="0"/>
              <a:t>Karanpura</a:t>
            </a:r>
            <a:r>
              <a:rPr lang="en-IN" sz="1600" dirty="0" smtClean="0"/>
              <a:t> (NK) coal  </a:t>
            </a:r>
          </a:p>
          <a:p>
            <a:pPr algn="just"/>
            <a:endParaRPr lang="en-IN" sz="2000" dirty="0" smtClean="0"/>
          </a:p>
          <a:p>
            <a:pPr algn="just">
              <a:buNone/>
            </a:pPr>
            <a:endParaRPr lang="en-IN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EA9-8F3C-401E-8733-975E4B776671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72066" y="4143380"/>
          <a:ext cx="385765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Parameters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Reactor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</a:rPr>
                        <a:t> diameter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0.2 m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Coal feed rate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30-40 kg/s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Steam/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</a:rPr>
                        <a:t>coal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0.2-0.6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Air/coal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1.5-2.4 </a:t>
                      </a:r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(Nm3/kg)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Bed temperature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973-1173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</a:rPr>
                        <a:t> K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830" y="6027003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200" dirty="0" smtClean="0"/>
              <a:t>Chavan, P. et al., 2012. Influence of high ash Indian coals in fluidized bed gasification under different operating conditions. </a:t>
            </a:r>
            <a:r>
              <a:rPr lang="en-IN" sz="1200" i="1" dirty="0" smtClean="0"/>
              <a:t>Solid Fuel Chemistry</a:t>
            </a:r>
            <a:r>
              <a:rPr lang="en-IN" sz="1200" dirty="0" smtClean="0"/>
              <a:t>, 46(2), pp.108–113.</a:t>
            </a:r>
          </a:p>
          <a:p>
            <a:pPr algn="just"/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>
                <a:solidFill>
                  <a:schemeClr val="bg1">
                    <a:lumMod val="65000"/>
                  </a:schemeClr>
                </a:solidFill>
              </a:rPr>
              <a:t>Coal gasification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Indian Coal Scenario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Gasification – Physical Picture – Overall Comparison – Applications and view of advantages and disadvantages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Above and below ground systems/ role of computational modelling</a:t>
            </a:r>
          </a:p>
          <a:p>
            <a:pPr lvl="3"/>
            <a:endParaRPr lang="en-IN" sz="1100" dirty="0" smtClean="0"/>
          </a:p>
          <a:p>
            <a:r>
              <a:rPr lang="en-IN" sz="2800" dirty="0" smtClean="0"/>
              <a:t>Computational models</a:t>
            </a:r>
          </a:p>
          <a:p>
            <a:pPr lvl="1"/>
            <a:r>
              <a:rPr lang="en-IN" sz="2400" dirty="0" smtClean="0"/>
              <a:t>Thermodynamic models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 CRE models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 CFD models</a:t>
            </a:r>
          </a:p>
          <a:p>
            <a:pPr lvl="1"/>
            <a:endParaRPr lang="en-IN" sz="11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IN" sz="11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IN" sz="2800" dirty="0" smtClean="0">
                <a:solidFill>
                  <a:schemeClr val="bg1">
                    <a:lumMod val="65000"/>
                  </a:schemeClr>
                </a:solidFill>
              </a:rPr>
              <a:t>Summary and conclusions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0463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50" y="10580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IN" sz="2800" dirty="0" smtClean="0"/>
              <a:t>Thermodynamic analysis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dirty="0" smtClean="0"/>
              <a:t>RGIBBS module of Aspen Plus used to simulate BFBG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dirty="0" smtClean="0"/>
              <a:t>Model based on minimization of Gibbs free energy minimization approach using Lagrange multiplier method  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n-IN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IN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IN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IN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IN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EA9-8F3C-401E-8733-975E4B776671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 r="15369"/>
          <a:stretch>
            <a:fillRect/>
          </a:stretch>
        </p:blipFill>
        <p:spPr bwMode="auto">
          <a:xfrm>
            <a:off x="5357818" y="2857496"/>
            <a:ext cx="3143272" cy="29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thermodynamic_model_flowsheet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1000100" y="2928934"/>
            <a:ext cx="3888623" cy="2722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2" name="Equation" r:id="rId5" imgW="113956" imgH="215801" progId="Equation.3">
              <p:embed/>
            </p:oleObj>
          </a:graphicData>
        </a:graphic>
      </p:graphicFrame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285852" y="5786454"/>
            <a:ext cx="29289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Aspen Plus Model Flow sheet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5857892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Reproducing published results*</a:t>
            </a:r>
            <a:endParaRPr lang="en-IN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857224" y="614364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/>
              <a:t>*</a:t>
            </a:r>
            <a:r>
              <a:rPr lang="en-IN" sz="1200" dirty="0" err="1" smtClean="0"/>
              <a:t>Renganathan</a:t>
            </a:r>
            <a:r>
              <a:rPr lang="en-IN" sz="1200" dirty="0" smtClean="0"/>
              <a:t>, T., </a:t>
            </a:r>
            <a:r>
              <a:rPr lang="en-IN" sz="1200" dirty="0" err="1" smtClean="0"/>
              <a:t>Yadav</a:t>
            </a:r>
            <a:r>
              <a:rPr lang="en-IN" sz="1200" dirty="0" smtClean="0"/>
              <a:t>, M. V., </a:t>
            </a:r>
            <a:r>
              <a:rPr lang="en-IN" sz="1200" dirty="0" err="1" smtClean="0"/>
              <a:t>Pushpavanam</a:t>
            </a:r>
            <a:r>
              <a:rPr lang="en-IN" sz="1200" dirty="0" smtClean="0"/>
              <a:t>, S., </a:t>
            </a:r>
            <a:r>
              <a:rPr lang="en-IN" sz="1200" dirty="0" err="1" smtClean="0"/>
              <a:t>Voolapalli</a:t>
            </a:r>
            <a:r>
              <a:rPr lang="en-IN" sz="1200" dirty="0" smtClean="0"/>
              <a:t>, R. K., &amp; Cho, Y. S. (2012). CO2 utilization for gasification of carbonaceous </a:t>
            </a:r>
            <a:r>
              <a:rPr lang="en-IN" sz="1200" dirty="0" err="1" smtClean="0"/>
              <a:t>feedstocks</a:t>
            </a:r>
            <a:r>
              <a:rPr lang="en-IN" sz="1200" dirty="0" smtClean="0"/>
              <a:t>: A thermodynamic analysis. </a:t>
            </a:r>
            <a:r>
              <a:rPr lang="en-IN" sz="1200" i="1" dirty="0" smtClean="0"/>
              <a:t>Chemical Engineering Science</a:t>
            </a:r>
            <a:r>
              <a:rPr lang="en-IN" sz="1200" dirty="0" smtClean="0"/>
              <a:t>, </a:t>
            </a:r>
            <a:r>
              <a:rPr lang="en-IN" sz="1200" i="1" dirty="0" smtClean="0"/>
              <a:t>83</a:t>
            </a:r>
            <a:r>
              <a:rPr lang="en-IN" sz="1200" dirty="0" smtClean="0"/>
              <a:t>, 159–170.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38" y="96062"/>
            <a:ext cx="8043890" cy="1143000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/>
              <a:t>Results: thermodynamic analysis of BFBG</a:t>
            </a:r>
            <a:endParaRPr lang="en-IN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EA9-8F3C-401E-8733-975E4B776671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3537770" cy="350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4320" y="1255366"/>
            <a:ext cx="353130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463299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Parity plot comparing CGE of 18 experimental data sets of </a:t>
            </a:r>
            <a:r>
              <a:rPr lang="en-IN" sz="1400" b="1" dirty="0" err="1" smtClean="0"/>
              <a:t>Rajmahal</a:t>
            </a:r>
            <a:r>
              <a:rPr lang="en-IN" sz="1400" b="1" dirty="0" smtClean="0"/>
              <a:t> Coal  with simulation results</a:t>
            </a:r>
            <a:endParaRPr lang="en-IN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464344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Parity plot comparing CGE of 11 experimental data sets of NK Coal with simulation results </a:t>
            </a:r>
            <a:endParaRPr lang="en-IN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54" y="5385122"/>
            <a:ext cx="78581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IN" sz="1700" dirty="0" smtClean="0"/>
              <a:t>Simulations with complete C as inlet shows X = 100 % and over prediction of CGE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IN" sz="1700" dirty="0" smtClean="0"/>
              <a:t>Simulations with carbon input = reported X shows under prediction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IN" sz="1700" dirty="0" smtClean="0"/>
              <a:t>Trends match with experimental data </a:t>
            </a:r>
            <a:endParaRPr lang="en-IN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Model Equations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424800" y="1424309"/>
            <a:ext cx="8432640" cy="103786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IN" sz="2200" dirty="0"/>
              <a:t>Gibbs free energy of the total mixture is calculated by summing up Gibbs free energy of a species over the different reactions</a:t>
            </a:r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24800" y="2322964"/>
            <a:ext cx="4008960" cy="64218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IN" dirty="0">
                <a:solidFill>
                  <a:schemeClr val="accent6"/>
                </a:solidFill>
              </a:rPr>
              <a:t>Functional form for Total Gibbs Energy that is  minimized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400" y="5433690"/>
            <a:ext cx="7672320" cy="134020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l"/>
            <a:r>
              <a:rPr lang="en-IN" sz="1600" b="1" dirty="0"/>
              <a:t>Oxidation reaction</a:t>
            </a:r>
          </a:p>
          <a:p>
            <a:pPr algn="l"/>
            <a:r>
              <a:rPr lang="en-IN" sz="1600" b="1" dirty="0"/>
              <a:t>Water-Gas shift reaction</a:t>
            </a:r>
          </a:p>
          <a:p>
            <a:pPr algn="l"/>
            <a:r>
              <a:rPr lang="en-IN" sz="1600" b="1" dirty="0"/>
              <a:t>Boudouard Reaction</a:t>
            </a:r>
          </a:p>
          <a:p>
            <a:pPr algn="l"/>
            <a:r>
              <a:rPr lang="en-IN" sz="1600" b="1" dirty="0"/>
              <a:t>Steam Methanation Reaction</a:t>
            </a:r>
          </a:p>
          <a:p>
            <a:pPr algn="l"/>
            <a:r>
              <a:rPr lang="en-IN" sz="1600" b="1" dirty="0"/>
              <a:t>j- C, O</a:t>
            </a:r>
            <a:r>
              <a:rPr lang="en-IN" sz="1600" b="1" baseline="-25000" dirty="0"/>
              <a:t>2</a:t>
            </a:r>
            <a:r>
              <a:rPr lang="en-IN" sz="1600" b="1" dirty="0"/>
              <a:t>, H</a:t>
            </a:r>
            <a:r>
              <a:rPr lang="en-IN" sz="1600" b="1" baseline="-25000" dirty="0"/>
              <a:t>2</a:t>
            </a:r>
            <a:r>
              <a:rPr lang="en-IN" sz="1600" b="1" dirty="0"/>
              <a:t>, H</a:t>
            </a:r>
            <a:r>
              <a:rPr lang="en-IN" sz="1600" b="1" baseline="-25000" dirty="0"/>
              <a:t>2</a:t>
            </a:r>
            <a:r>
              <a:rPr lang="en-IN" sz="1600" b="1" dirty="0"/>
              <a:t>0, CO, CO</a:t>
            </a:r>
            <a:r>
              <a:rPr lang="en-IN" sz="1600" b="1" baseline="-25000" dirty="0"/>
              <a:t>2</a:t>
            </a:r>
            <a:r>
              <a:rPr lang="en-IN" sz="1600" b="1" dirty="0"/>
              <a:t>, CH</a:t>
            </a:r>
            <a:r>
              <a:rPr lang="en-IN" sz="1600" b="1" baseline="-25000" dirty="0"/>
              <a:t>4</a:t>
            </a:r>
            <a:r>
              <a:rPr lang="en-IN" sz="1600" b="1" dirty="0"/>
              <a:t>, H</a:t>
            </a:r>
            <a:r>
              <a:rPr lang="en-IN" sz="1600" b="1" baseline="-25000" dirty="0"/>
              <a:t>2</a:t>
            </a:r>
            <a:r>
              <a:rPr lang="en-IN" sz="1600" b="1" dirty="0"/>
              <a:t> </a:t>
            </a: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1000099" y="3083365"/>
          <a:ext cx="6286545" cy="1483298"/>
        </p:xfrm>
        <a:graphic>
          <a:graphicData uri="http://schemas.openxmlformats.org/presentationml/2006/ole">
            <p:oleObj spid="_x0000_s50180" name="Equation" r:id="rId3" imgW="2260370" imgH="533538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14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IN" dirty="0" smtClean="0"/>
              <a:t>Model Validation: Base case</a:t>
            </a:r>
            <a:endParaRPr lang="en-IN" dirty="0"/>
          </a:p>
        </p:txBody>
      </p:sp>
      <p:pic>
        <p:nvPicPr>
          <p:cNvPr id="189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085247" cy="25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3857628"/>
            <a:ext cx="1935360" cy="36297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IN" dirty="0"/>
              <a:t>Perkins (2005)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7401" y="1274285"/>
            <a:ext cx="427546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946014"/>
            <a:ext cx="4500562" cy="291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022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/>
              <a:t>Coal gasification</a:t>
            </a:r>
          </a:p>
          <a:p>
            <a:pPr lvl="1"/>
            <a:r>
              <a:rPr lang="en-IN" sz="2400" dirty="0" smtClean="0"/>
              <a:t>Indian Coal Scenario</a:t>
            </a:r>
          </a:p>
          <a:p>
            <a:pPr lvl="1"/>
            <a:r>
              <a:rPr lang="en-IN" sz="2400" dirty="0" smtClean="0"/>
              <a:t>Gasification – Physical Picture – Overall Comparison – Applications and view of advantages and disadvantages</a:t>
            </a:r>
          </a:p>
          <a:p>
            <a:pPr lvl="1"/>
            <a:r>
              <a:rPr lang="en-IN" sz="2400" dirty="0" smtClean="0"/>
              <a:t>Above and below ground systems/ role of computational modelling</a:t>
            </a:r>
          </a:p>
          <a:p>
            <a:pPr lvl="3"/>
            <a:endParaRPr lang="en-IN" sz="1100" dirty="0" smtClean="0"/>
          </a:p>
          <a:p>
            <a:r>
              <a:rPr lang="en-IN" sz="2800" dirty="0" smtClean="0">
                <a:solidFill>
                  <a:schemeClr val="bg1">
                    <a:lumMod val="65000"/>
                  </a:schemeClr>
                </a:solidFill>
              </a:rPr>
              <a:t>Computational models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Thermodynamic models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 CRE models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 CFD models</a:t>
            </a:r>
          </a:p>
          <a:p>
            <a:pPr lvl="1"/>
            <a:endParaRPr lang="en-IN" sz="11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IN" sz="11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IN" sz="2800" dirty="0" smtClean="0">
                <a:solidFill>
                  <a:schemeClr val="bg1">
                    <a:lumMod val="65000"/>
                  </a:schemeClr>
                </a:solidFill>
              </a:rPr>
              <a:t>Summary and conclusions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0463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Simulated Results – </a:t>
            </a:r>
            <a:r>
              <a:rPr lang="en-IN" dirty="0" err="1" smtClean="0"/>
              <a:t>Khadse</a:t>
            </a:r>
            <a:r>
              <a:rPr lang="en-IN" dirty="0" smtClean="0"/>
              <a:t> et al. (‘07)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6286520"/>
            <a:ext cx="3179520" cy="36297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IN" dirty="0" err="1"/>
              <a:t>Khadse</a:t>
            </a:r>
            <a:r>
              <a:rPr lang="en-IN" dirty="0"/>
              <a:t> (2007)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62" y="1131409"/>
            <a:ext cx="44072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42984"/>
            <a:ext cx="40937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4143404" cy="256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29124" y="4000504"/>
            <a:ext cx="4517456" cy="220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835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>
                <a:solidFill>
                  <a:schemeClr val="bg1">
                    <a:lumMod val="65000"/>
                  </a:schemeClr>
                </a:solidFill>
              </a:rPr>
              <a:t>Coal gasification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Indian Coal Scenario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Gasification – Physical Picture – Overall Comparison – Applications and view of advantages and disadvantages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Above and below ground systems/ role of computational modelling</a:t>
            </a:r>
          </a:p>
          <a:p>
            <a:pPr lvl="3"/>
            <a:endParaRPr lang="en-IN" sz="1100" dirty="0" smtClean="0"/>
          </a:p>
          <a:p>
            <a:r>
              <a:rPr lang="en-IN" sz="2800" dirty="0" smtClean="0"/>
              <a:t>Computational models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Thermodynamic models</a:t>
            </a:r>
          </a:p>
          <a:p>
            <a:pPr lvl="1"/>
            <a:r>
              <a:rPr lang="en-IN" sz="2400" dirty="0" smtClean="0"/>
              <a:t> CRE models</a:t>
            </a:r>
          </a:p>
          <a:p>
            <a:pPr lvl="1"/>
            <a:r>
              <a:rPr lang="en-IN" sz="2400" dirty="0" smtClean="0"/>
              <a:t> </a:t>
            </a:r>
            <a:r>
              <a:rPr lang="en-IN" sz="2400" dirty="0" smtClean="0">
                <a:solidFill>
                  <a:schemeClr val="bg1">
                    <a:lumMod val="65000"/>
                  </a:schemeClr>
                </a:solidFill>
              </a:rPr>
              <a:t>CFD models</a:t>
            </a:r>
          </a:p>
          <a:p>
            <a:pPr lvl="1"/>
            <a:endParaRPr lang="en-IN" sz="1100" dirty="0" smtClean="0"/>
          </a:p>
          <a:p>
            <a:pPr lvl="1"/>
            <a:endParaRPr lang="en-IN" sz="1100" dirty="0" smtClean="0"/>
          </a:p>
          <a:p>
            <a:r>
              <a:rPr lang="en-IN" sz="2800" dirty="0" smtClean="0">
                <a:solidFill>
                  <a:schemeClr val="bg1">
                    <a:lumMod val="65000"/>
                  </a:schemeClr>
                </a:solidFill>
              </a:rPr>
              <a:t>Summary and conclusions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0463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95219" cy="851694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 smtClean="0">
                <a:solidFill>
                  <a:srgbClr val="0070C0"/>
                </a:solidFill>
              </a:rPr>
              <a:t>Chemical reaction engineering model </a:t>
            </a:r>
            <a:endParaRPr lang="en-IN" sz="4000" b="0" dirty="0">
              <a:solidFill>
                <a:srgbClr val="0070C0"/>
              </a:solidFill>
            </a:endParaRPr>
          </a:p>
        </p:txBody>
      </p:sp>
      <p:pic>
        <p:nvPicPr>
          <p:cNvPr id="9" name="Picture 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785794"/>
            <a:ext cx="3416320" cy="46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472" y="1166142"/>
            <a:ext cx="3929090" cy="4691063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N" sz="1800" dirty="0" smtClean="0"/>
              <a:t>Most models have been based on the two phase theory (1 Dimensional Steady State) wherein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IN" sz="1800" dirty="0" smtClean="0"/>
              <a:t>Emulsion =  CSTR or PFR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IN" sz="1800" dirty="0" smtClean="0"/>
              <a:t>Bubble phase = PFR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800" dirty="0" smtClean="0"/>
              <a:t>Mixing cell framework to model BFBG proposed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800" dirty="0" smtClean="0"/>
              <a:t>Advantages of the framework </a:t>
            </a:r>
          </a:p>
          <a:p>
            <a:pPr marL="692150" lvl="1" indent="-342900" algn="just">
              <a:buFont typeface="Arial" pitchFamily="34" charset="0"/>
              <a:buChar char="•"/>
              <a:tabLst>
                <a:tab pos="628650" algn="l"/>
              </a:tabLst>
            </a:pPr>
            <a:r>
              <a:rPr lang="en-GB" sz="1600" dirty="0" smtClean="0"/>
              <a:t>Model the non </a:t>
            </a:r>
            <a:r>
              <a:rPr lang="en-GB" sz="1600" dirty="0" err="1" smtClean="0"/>
              <a:t>ideality</a:t>
            </a:r>
            <a:r>
              <a:rPr lang="en-GB" sz="1600" dirty="0" smtClean="0"/>
              <a:t> of the bed</a:t>
            </a:r>
          </a:p>
          <a:p>
            <a:pPr marL="692150" lvl="1" indent="-342900" algn="just">
              <a:buFont typeface="Arial" pitchFamily="34" charset="0"/>
              <a:buChar char="•"/>
              <a:tabLst>
                <a:tab pos="628650" algn="l"/>
              </a:tabLst>
            </a:pPr>
            <a:r>
              <a:rPr lang="en-GB" sz="1600" dirty="0" smtClean="0"/>
              <a:t>Degree of mixing can be adjusted </a:t>
            </a:r>
          </a:p>
          <a:p>
            <a:pPr marL="692150" lvl="1" indent="-342900" algn="just">
              <a:buFont typeface="Arial" pitchFamily="34" charset="0"/>
              <a:buChar char="•"/>
              <a:tabLst>
                <a:tab pos="628650" algn="l"/>
              </a:tabLst>
            </a:pPr>
            <a:r>
              <a:rPr lang="en-GB" sz="1600" dirty="0" smtClean="0"/>
              <a:t>Simulate large operating range of </a:t>
            </a:r>
            <a:r>
              <a:rPr lang="en-GB" sz="1600" dirty="0" err="1" smtClean="0"/>
              <a:t>gasifiers</a:t>
            </a:r>
            <a:r>
              <a:rPr lang="en-GB" sz="1600" dirty="0" smtClean="0"/>
              <a:t> </a:t>
            </a:r>
          </a:p>
          <a:p>
            <a:pPr marL="692150" lvl="1" indent="-342900" algn="just">
              <a:buFont typeface="Arial" pitchFamily="34" charset="0"/>
              <a:buChar char="•"/>
              <a:tabLst>
                <a:tab pos="628650" algn="l"/>
              </a:tabLst>
            </a:pPr>
            <a:r>
              <a:rPr lang="en-GB" sz="1600" dirty="0" smtClean="0"/>
              <a:t>Different Geometries can be studied</a:t>
            </a:r>
          </a:p>
          <a:p>
            <a:pPr marL="692150" lvl="1" indent="-342900" algn="just">
              <a:buFont typeface="Arial" pitchFamily="34" charset="0"/>
              <a:buChar char="•"/>
              <a:tabLst>
                <a:tab pos="628650" algn="l"/>
              </a:tabLst>
            </a:pPr>
            <a:r>
              <a:rPr lang="en-GB" sz="1600" dirty="0" smtClean="0"/>
              <a:t>Feed location , </a:t>
            </a:r>
            <a:r>
              <a:rPr lang="en-GB" sz="1600" dirty="0" err="1" smtClean="0"/>
              <a:t>multifeed</a:t>
            </a:r>
            <a:r>
              <a:rPr lang="en-GB" sz="1600" dirty="0" smtClean="0"/>
              <a:t> location studies</a:t>
            </a:r>
          </a:p>
          <a:p>
            <a:pPr marL="692150" lvl="1" indent="-342900" algn="just">
              <a:buFont typeface="Arial" pitchFamily="34" charset="0"/>
              <a:buChar char="•"/>
              <a:tabLst>
                <a:tab pos="628650" algn="l"/>
              </a:tabLst>
            </a:pPr>
            <a:r>
              <a:rPr lang="en-GB" sz="1600" dirty="0" err="1" smtClean="0"/>
              <a:t>Cogasification</a:t>
            </a:r>
            <a:r>
              <a:rPr lang="en-GB" sz="1600" dirty="0" smtClean="0"/>
              <a:t> , Catalytic effect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000596" y="55007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Schematic representation of model for BFBG – (Adapted </a:t>
            </a:r>
            <a:r>
              <a:rPr lang="en-IN" sz="1400" b="1" dirty="0" err="1" smtClean="0"/>
              <a:t>Harshe</a:t>
            </a:r>
            <a:r>
              <a:rPr lang="en-IN" sz="1400" b="1" dirty="0" smtClean="0"/>
              <a:t> et al. (2004))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357158" y="6143644"/>
            <a:ext cx="77867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err="1" smtClean="0"/>
              <a:t>Harshe</a:t>
            </a:r>
            <a:r>
              <a:rPr lang="en-IN" sz="1100" dirty="0" smtClean="0"/>
              <a:t>, Y. M., </a:t>
            </a:r>
            <a:r>
              <a:rPr lang="en-IN" sz="1100" dirty="0" err="1" smtClean="0"/>
              <a:t>Utikar</a:t>
            </a:r>
            <a:r>
              <a:rPr lang="en-IN" sz="1100" dirty="0" smtClean="0"/>
              <a:t>, R. P., &amp; Ranade, V. V. (2004). A computational model for predicting particle size distribution and performance of fluidized bed polypropylene reactor. </a:t>
            </a:r>
            <a:r>
              <a:rPr lang="en-IN" sz="1100" i="1" dirty="0" smtClean="0"/>
              <a:t>Chemical Engineering Science</a:t>
            </a:r>
            <a:r>
              <a:rPr lang="en-IN" sz="1100" dirty="0" smtClean="0"/>
              <a:t>, </a:t>
            </a:r>
            <a:r>
              <a:rPr lang="en-IN" sz="1100" i="1" dirty="0" smtClean="0"/>
              <a:t>59</a:t>
            </a:r>
            <a:r>
              <a:rPr lang="en-IN" sz="1100" dirty="0" smtClean="0"/>
              <a:t>, 5145–5156. 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xmlns="" val="16943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86" y="85446"/>
            <a:ext cx="77724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Species profiles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43394"/>
            <a:ext cx="8043890" cy="4662502"/>
          </a:xfrm>
        </p:spPr>
        <p:txBody>
          <a:bodyPr>
            <a:normAutofit/>
          </a:bodyPr>
          <a:lstStyle/>
          <a:p>
            <a:pPr marL="375259" indent="-37525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ode15s solver of MATLAB</a:t>
            </a:r>
            <a:r>
              <a:rPr lang="en-US" sz="2000" baseline="30000" dirty="0" smtClean="0">
                <a:cs typeface="Calibri" pitchFamily="34" charset="0"/>
              </a:rPr>
              <a:t>TM</a:t>
            </a:r>
            <a:r>
              <a:rPr lang="en-US" sz="2000" dirty="0" smtClean="0">
                <a:cs typeface="Calibri" pitchFamily="34" charset="0"/>
              </a:rPr>
              <a:t> used to solve the set of equations with their default tolerance</a:t>
            </a:r>
          </a:p>
          <a:p>
            <a:pPr marL="375259" indent="-375259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cs typeface="Calibri" pitchFamily="34" charset="0"/>
            </a:endParaRPr>
          </a:p>
          <a:p>
            <a:pPr marL="375259" indent="-375259" algn="just">
              <a:lnSpc>
                <a:spcPct val="150000"/>
              </a:lnSpc>
              <a:buFont typeface="Arial" pitchFamily="34" charset="0"/>
              <a:buChar char="•"/>
            </a:pPr>
            <a:endParaRPr lang="en-IN" sz="2000" dirty="0" smtClean="0"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EA9-8F3C-401E-8733-975E4B776671}" type="slidenum">
              <a:rPr lang="en-IN" smtClean="0"/>
              <a:pPr/>
              <a:t>23</a:t>
            </a:fld>
            <a:endParaRPr lang="en-IN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3795"/>
          <a:stretch>
            <a:fillRect/>
          </a:stretch>
        </p:blipFill>
        <p:spPr bwMode="auto">
          <a:xfrm>
            <a:off x="785786" y="2143116"/>
            <a:ext cx="367691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r="3795"/>
          <a:stretch>
            <a:fillRect/>
          </a:stretch>
        </p:blipFill>
        <p:spPr bwMode="auto">
          <a:xfrm>
            <a:off x="5011320" y="2143116"/>
            <a:ext cx="348976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071538" y="535782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Typical profiles of emulsion phase </a:t>
            </a:r>
            <a:endParaRPr lang="en-IN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535782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Typical profiles of bubble phase</a:t>
            </a:r>
            <a:endParaRPr lang="en-IN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5857892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IN" sz="2000" dirty="0" smtClean="0"/>
              <a:t>Oxygen gets consumed within microseconds of entering the reactor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Temperature &amp; hydrodynamic profile </a:t>
            </a:r>
            <a:endParaRPr lang="en-IN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1695" t="6230" r="18590"/>
          <a:stretch>
            <a:fillRect/>
          </a:stretch>
        </p:blipFill>
        <p:spPr bwMode="auto">
          <a:xfrm>
            <a:off x="285720" y="785794"/>
            <a:ext cx="2974307" cy="259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l="9401" t="6504"/>
          <a:stretch>
            <a:fillRect/>
          </a:stretch>
        </p:blipFill>
        <p:spPr bwMode="auto">
          <a:xfrm>
            <a:off x="3286116" y="785794"/>
            <a:ext cx="2933516" cy="27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82882" y="490505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Temperature profiles of the phases </a:t>
            </a:r>
            <a:endParaRPr lang="en-IN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72198" y="928670"/>
            <a:ext cx="281761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400" dirty="0" smtClean="0"/>
              <a:t>Temperature of solids slightly higher than emulsion gas temperature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400" dirty="0" smtClean="0"/>
              <a:t>Bubble voidage values between 0.52-0.65 (previous reported 0.65)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IN" sz="14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t="4925"/>
          <a:stretch>
            <a:fillRect/>
          </a:stretch>
        </p:blipFill>
        <p:spPr bwMode="auto">
          <a:xfrm>
            <a:off x="3214678" y="3692466"/>
            <a:ext cx="332583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21028"/>
            <a:ext cx="313996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215074" y="4214818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IN" sz="1400" dirty="0" smtClean="0"/>
              <a:t>Diameter of bubble in the range of 0.075-0.1 m </a:t>
            </a:r>
          </a:p>
          <a:p>
            <a:pPr marL="342900" indent="-342900" algn="just"/>
            <a:r>
              <a:rPr lang="en-IN" sz="1400" dirty="0" smtClean="0"/>
              <a:t>          (&lt; 0.5 D )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Comparison of carbon </a:t>
            </a:r>
            <a:r>
              <a:rPr lang="en-IN" dirty="0"/>
              <a:t>c</a:t>
            </a:r>
            <a:r>
              <a:rPr lang="en-IN" dirty="0" smtClean="0"/>
              <a:t>onversion (X) 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EA9-8F3C-401E-8733-975E4B776671}" type="slidenum">
              <a:rPr lang="en-IN" smtClean="0"/>
              <a:pPr/>
              <a:t>25</a:t>
            </a:fld>
            <a:endParaRPr lang="en-IN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30" y="978914"/>
            <a:ext cx="3660044" cy="3629027"/>
          </a:xfrm>
          <a:prstGeom prst="rect">
            <a:avLst/>
          </a:prstGeom>
          <a:noFill/>
        </p:spPr>
      </p:pic>
      <p:pic>
        <p:nvPicPr>
          <p:cNvPr id="163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342" y="965484"/>
            <a:ext cx="3578310" cy="36065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14348" y="4429132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ea typeface="Calibri"/>
                <a:cs typeface="Times New Roman"/>
              </a:rPr>
              <a:t>Parity plot comparing the simulation results of 18 experimental data with </a:t>
            </a:r>
            <a:r>
              <a:rPr lang="en-IN" sz="1600" b="1" dirty="0" err="1">
                <a:ea typeface="Calibri"/>
                <a:cs typeface="Times New Roman"/>
              </a:rPr>
              <a:t>Rajmahal</a:t>
            </a:r>
            <a:r>
              <a:rPr lang="en-IN" sz="1600" b="1" dirty="0">
                <a:ea typeface="Calibri"/>
                <a:cs typeface="Times New Roman"/>
              </a:rPr>
              <a:t> coal for carbon conversion</a:t>
            </a:r>
            <a:endParaRPr lang="en-IN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5000628" y="450057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IN" sz="1600" b="1" dirty="0">
                <a:ea typeface="Calibri"/>
                <a:cs typeface="Times New Roman"/>
              </a:rPr>
              <a:t>Parity plot comparing the simulation results of  11 experimental data of </a:t>
            </a:r>
            <a:r>
              <a:rPr lang="en-IN" sz="1600" b="1" dirty="0" smtClean="0">
                <a:ea typeface="Calibri"/>
                <a:cs typeface="Times New Roman"/>
              </a:rPr>
              <a:t> NK coal for </a:t>
            </a:r>
            <a:r>
              <a:rPr lang="en-IN" sz="1600" b="1" dirty="0">
                <a:ea typeface="Calibri"/>
                <a:cs typeface="Times New Roman"/>
              </a:rPr>
              <a:t>carbon conversion </a:t>
            </a:r>
            <a:endParaRPr lang="en-IN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5286388"/>
            <a:ext cx="7572428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Carbon conversion over-predicted for </a:t>
            </a:r>
            <a:r>
              <a:rPr lang="en-IN" sz="2000" dirty="0" err="1" smtClean="0"/>
              <a:t>Rajmahal</a:t>
            </a:r>
            <a:r>
              <a:rPr lang="en-IN" sz="2000" dirty="0" smtClean="0"/>
              <a:t> coal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Carbon conversion under-predicted for NK coal 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83474"/>
            <a:ext cx="8229600" cy="1143000"/>
          </a:xfrm>
        </p:spPr>
        <p:txBody>
          <a:bodyPr>
            <a:noAutofit/>
          </a:bodyPr>
          <a:lstStyle/>
          <a:p>
            <a:r>
              <a:rPr lang="en-IN" dirty="0" smtClean="0"/>
              <a:t>Comparison of cold gas efficiency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9EA9-8F3C-401E-8733-975E4B776671}" type="slidenum">
              <a:rPr lang="en-IN" smtClean="0"/>
              <a:pPr/>
              <a:t>26</a:t>
            </a:fld>
            <a:endParaRPr lang="en-IN"/>
          </a:p>
        </p:txBody>
      </p:sp>
      <p:pic>
        <p:nvPicPr>
          <p:cNvPr id="140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924300" cy="3905250"/>
          </a:xfrm>
          <a:prstGeom prst="rect">
            <a:avLst/>
          </a:prstGeom>
          <a:noFill/>
        </p:spPr>
      </p:pic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3886200" cy="38481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4714884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b="1" dirty="0" smtClean="0"/>
              <a:t>Parity plot comparing CGE of 18 experimental data sets of </a:t>
            </a:r>
            <a:r>
              <a:rPr lang="en-IN" sz="1600" b="1" dirty="0" err="1" smtClean="0"/>
              <a:t>Rajmahal</a:t>
            </a:r>
            <a:r>
              <a:rPr lang="en-IN" sz="1600" b="1" dirty="0" smtClean="0"/>
              <a:t> Coal  with simulation results</a:t>
            </a:r>
            <a:endParaRPr lang="en-IN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5214942" y="4706510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b="1" dirty="0" smtClean="0"/>
              <a:t>Parity plot comparing CGE of 11 experimental data sets of NK Coal  with simulation results</a:t>
            </a:r>
            <a:endParaRPr lang="en-IN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571501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IN" sz="2000" dirty="0" smtClean="0"/>
              <a:t>CRE shows good match with experimental data compared to thermodynamic model 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CRE Model - UCG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IN" sz="2500" dirty="0" smtClean="0"/>
              <a:t>One dimensional model – Seam ~ Packed bed </a:t>
            </a:r>
          </a:p>
          <a:p>
            <a:pPr algn="just"/>
            <a:r>
              <a:rPr lang="en-IN" sz="2500" dirty="0" smtClean="0"/>
              <a:t>Fuel at inlet - air and steam </a:t>
            </a:r>
          </a:p>
          <a:p>
            <a:pPr algn="just"/>
            <a:r>
              <a:rPr lang="en-IN" sz="2500" dirty="0" smtClean="0"/>
              <a:t>Momentum transfer terms and pressure drop – Ergun equation</a:t>
            </a:r>
          </a:p>
          <a:p>
            <a:pPr algn="just"/>
            <a:endParaRPr lang="en-IN" sz="2500" dirty="0" smtClean="0"/>
          </a:p>
          <a:p>
            <a:pPr algn="just"/>
            <a:endParaRPr lang="en-IN" sz="2500" dirty="0" smtClean="0"/>
          </a:p>
          <a:p>
            <a:pPr algn="just">
              <a:buNone/>
            </a:pPr>
            <a:endParaRPr lang="en-IN" sz="2500" dirty="0" smtClean="0"/>
          </a:p>
          <a:p>
            <a:pPr algn="just">
              <a:buNone/>
            </a:pPr>
            <a:endParaRPr lang="en-IN" sz="2500" dirty="0" smtClean="0"/>
          </a:p>
          <a:p>
            <a:pPr algn="just">
              <a:buNone/>
            </a:pPr>
            <a:endParaRPr lang="en-IN" sz="2500" dirty="0" smtClean="0"/>
          </a:p>
          <a:p>
            <a:pPr algn="just">
              <a:buNone/>
            </a:pPr>
            <a:endParaRPr lang="en-IN" sz="2500" dirty="0" smtClean="0"/>
          </a:p>
          <a:p>
            <a:pPr lvl="1" algn="just"/>
            <a:r>
              <a:rPr lang="en-IN" sz="1800" dirty="0" smtClean="0"/>
              <a:t>Pseudo-homogeneous model; that is rate of change in solid temperature and composition is &lt;&lt; gas phase</a:t>
            </a:r>
          </a:p>
          <a:p>
            <a:pPr algn="just">
              <a:buNone/>
            </a:pPr>
            <a:endParaRPr lang="en-IN" sz="25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143248"/>
            <a:ext cx="6428160" cy="17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0166" y="4429132"/>
            <a:ext cx="483840" cy="3607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82945" tIns="41473" rIns="82945" bIns="41473" rtlCol="0">
            <a:spAutoFit/>
          </a:bodyPr>
          <a:lstStyle/>
          <a:p>
            <a:r>
              <a:rPr lang="en-IN" dirty="0" smtClean="0"/>
              <a:t>z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Non-dimensional Model Equations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 Gas phase – Mass balance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Momentum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Energy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0" y="812245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  <a:tabLst>
                <a:tab pos="408966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0" y="1227009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  <a:tabLst>
                <a:tab pos="408966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0" y="1546722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  <a:tabLst>
                <a:tab pos="408966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0" y="1901000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  <a:tabLst>
                <a:tab pos="408966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0" y="2402172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  <a:tabLst>
                <a:tab pos="408966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0" y="2903345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  <a:tabLst>
                <a:tab pos="408966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0" y="3179854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  <a:tabLst>
                <a:tab pos="408966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0" y="3551413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  <a:tabLst>
                <a:tab pos="408966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0" y="734477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  <a:tabLst>
                <a:tab pos="408966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86044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7760" y="2046454"/>
            <a:ext cx="5565275" cy="967782"/>
          </a:xfrm>
          <a:prstGeom prst="rect">
            <a:avLst/>
          </a:prstGeom>
          <a:noFill/>
        </p:spPr>
      </p:pic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86046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286256"/>
            <a:ext cx="2201206" cy="691273"/>
          </a:xfrm>
          <a:prstGeom prst="rect">
            <a:avLst/>
          </a:prstGeom>
          <a:noFill/>
        </p:spPr>
      </p:pic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86048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500702"/>
            <a:ext cx="6231947" cy="967782"/>
          </a:xfrm>
          <a:prstGeom prst="rect">
            <a:avLst/>
          </a:prstGeom>
          <a:noFill/>
        </p:spPr>
      </p:pic>
      <p:sp>
        <p:nvSpPr>
          <p:cNvPr id="86051" name="Rectangle 35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86050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6720" y="3014236"/>
            <a:ext cx="3317760" cy="898654"/>
          </a:xfrm>
          <a:prstGeom prst="rect">
            <a:avLst/>
          </a:prstGeom>
          <a:noFill/>
        </p:spPr>
      </p:pic>
      <p:sp>
        <p:nvSpPr>
          <p:cNvPr id="42" name="Bent-Up Arrow 41"/>
          <p:cNvSpPr/>
          <p:nvPr/>
        </p:nvSpPr>
        <p:spPr bwMode="auto">
          <a:xfrm rot="5400000">
            <a:off x="4260925" y="2945136"/>
            <a:ext cx="656709" cy="518400"/>
          </a:xfrm>
          <a:prstGeom prst="bentUpArrow">
            <a:avLst/>
          </a:prstGeom>
          <a:solidFill>
            <a:schemeClr val="accent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828013" fontAlgn="base">
              <a:spcBef>
                <a:spcPct val="0"/>
              </a:spcBef>
              <a:spcAft>
                <a:spcPct val="0"/>
              </a:spcAft>
            </a:pPr>
            <a:endParaRPr lang="en-IN" sz="2900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Solid Phase Equations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solidFill>
                  <a:srgbClr val="3333CC"/>
                </a:solidFill>
              </a:rPr>
              <a:t>Solid – Mass Balance</a:t>
            </a:r>
          </a:p>
          <a:p>
            <a:pPr>
              <a:buNone/>
            </a:pPr>
            <a:endParaRPr lang="en-IN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en-IN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en-IN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en-IN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3333CC"/>
                </a:solidFill>
              </a:rPr>
              <a:t>Energy Balance</a:t>
            </a:r>
            <a:endParaRPr lang="en-IN" dirty="0">
              <a:solidFill>
                <a:srgbClr val="3333CC"/>
              </a:solidFill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pSp>
        <p:nvGrpSpPr>
          <p:cNvPr id="4" name="Group 15"/>
          <p:cNvGrpSpPr/>
          <p:nvPr/>
        </p:nvGrpSpPr>
        <p:grpSpPr>
          <a:xfrm>
            <a:off x="977760" y="2131448"/>
            <a:ext cx="5845249" cy="1712316"/>
            <a:chOff x="1077912" y="2197126"/>
            <a:chExt cx="6443981" cy="1887511"/>
          </a:xfrm>
        </p:grpSpPr>
        <p:pic>
          <p:nvPicPr>
            <p:cNvPr id="87047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7912" y="2197126"/>
              <a:ext cx="2743200" cy="875489"/>
            </a:xfrm>
            <a:prstGeom prst="rect">
              <a:avLst/>
            </a:prstGeom>
            <a:noFill/>
          </p:spPr>
        </p:pic>
        <p:pic>
          <p:nvPicPr>
            <p:cNvPr id="87049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11712" y="3246437"/>
              <a:ext cx="2710181" cy="838200"/>
            </a:xfrm>
            <a:prstGeom prst="rect">
              <a:avLst/>
            </a:prstGeom>
            <a:noFill/>
          </p:spPr>
        </p:pic>
        <p:sp>
          <p:nvSpPr>
            <p:cNvPr id="13" name="Right Arrow 12"/>
            <p:cNvSpPr/>
            <p:nvPr/>
          </p:nvSpPr>
          <p:spPr bwMode="auto">
            <a:xfrm rot="1600836">
              <a:off x="3460492" y="3131505"/>
              <a:ext cx="1225672" cy="171042"/>
            </a:xfrm>
            <a:prstGeom prst="rightArrow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8013" fontAlgn="base">
                <a:spcBef>
                  <a:spcPct val="0"/>
                </a:spcBef>
                <a:spcAft>
                  <a:spcPct val="0"/>
                </a:spcAft>
              </a:pPr>
              <a:endParaRPr lang="en-IN" sz="2900" dirty="0" smtClean="0">
                <a:solidFill>
                  <a:srgbClr val="CC3300"/>
                </a:solidFill>
                <a:latin typeface="Trebuchet MS" pitchFamily="34" charset="0"/>
              </a:endParaRPr>
            </a:p>
          </p:txBody>
        </p:sp>
      </p:grp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286388"/>
            <a:ext cx="7231680" cy="829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Indian Coal Scenario</a:t>
            </a:r>
            <a:endParaRPr lang="en-US" dirty="0"/>
          </a:p>
        </p:txBody>
      </p:sp>
      <p:pic>
        <p:nvPicPr>
          <p:cNvPr id="4" name="Content Placeholder 3" descr="india-map-coalreserv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214290"/>
            <a:ext cx="3714776" cy="4290568"/>
          </a:xfrm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45005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50000"/>
              </a:lnSpc>
              <a:buSzPct val="82000"/>
              <a:buFont typeface="Wingdings" pitchFamily="2" charset="2"/>
              <a:buChar char="q"/>
            </a:pPr>
            <a:r>
              <a:rPr lang="en-IN" dirty="0" smtClean="0"/>
              <a:t>Coal is primary source of energy  ( &gt;50 % of total energy consumption)</a:t>
            </a:r>
          </a:p>
          <a:p>
            <a:pPr marL="357188" indent="-357188">
              <a:lnSpc>
                <a:spcPct val="150000"/>
              </a:lnSpc>
              <a:buSzPct val="82000"/>
              <a:buFont typeface="Wingdings" pitchFamily="2" charset="2"/>
              <a:buChar char="q"/>
            </a:pPr>
            <a:r>
              <a:rPr lang="en-IN" dirty="0" smtClean="0"/>
              <a:t>India:  third largest producer of coal </a:t>
            </a:r>
          </a:p>
          <a:p>
            <a:pPr marL="357188" indent="-357188">
              <a:lnSpc>
                <a:spcPct val="150000"/>
              </a:lnSpc>
              <a:buSzPct val="82000"/>
              <a:buFont typeface="Wingdings" pitchFamily="2" charset="2"/>
              <a:buChar char="q"/>
            </a:pPr>
            <a:r>
              <a:rPr lang="en-IN" dirty="0" smtClean="0"/>
              <a:t>Fourth largest coal reserves in world </a:t>
            </a:r>
          </a:p>
          <a:p>
            <a:pPr marL="357188" indent="-357188">
              <a:lnSpc>
                <a:spcPct val="150000"/>
              </a:lnSpc>
              <a:buSzPct val="82000"/>
              <a:buFont typeface="Wingdings" pitchFamily="2" charset="2"/>
              <a:buChar char="q"/>
            </a:pPr>
            <a:r>
              <a:rPr lang="en-IN" dirty="0" smtClean="0"/>
              <a:t>Indian coal high in ash (15-45%) and low calorific value</a:t>
            </a:r>
          </a:p>
          <a:p>
            <a:pPr marL="357188" indent="-357188">
              <a:lnSpc>
                <a:spcPct val="150000"/>
              </a:lnSpc>
              <a:buSzPct val="82000"/>
            </a:pPr>
            <a:endParaRPr lang="en-IN" dirty="0" smtClean="0"/>
          </a:p>
        </p:txBody>
      </p:sp>
      <p:sp>
        <p:nvSpPr>
          <p:cNvPr id="6" name="Rectangle 5"/>
          <p:cNvSpPr/>
          <p:nvPr/>
        </p:nvSpPr>
        <p:spPr>
          <a:xfrm>
            <a:off x="571472" y="4143380"/>
            <a:ext cx="82868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50000"/>
              </a:lnSpc>
              <a:buSzPct val="82000"/>
              <a:buFont typeface="Wingdings" pitchFamily="2" charset="2"/>
              <a:buChar char="q"/>
            </a:pPr>
            <a:r>
              <a:rPr lang="en-IN" dirty="0" smtClean="0"/>
              <a:t>Indian coal reserves: </a:t>
            </a:r>
          </a:p>
          <a:p>
            <a:pPr marL="814388" lvl="1" indent="-357188">
              <a:lnSpc>
                <a:spcPct val="150000"/>
              </a:lnSpc>
              <a:buSzPct val="82000"/>
              <a:buFont typeface="Wingdings" pitchFamily="2" charset="2"/>
              <a:buChar char="q"/>
            </a:pPr>
            <a:r>
              <a:rPr lang="en-IN" dirty="0" smtClean="0"/>
              <a:t>Eastern and central parts of peninsular  India (bituminous and </a:t>
            </a:r>
            <a:r>
              <a:rPr lang="en-IN" dirty="0" err="1" smtClean="0"/>
              <a:t>subbituminous</a:t>
            </a:r>
            <a:r>
              <a:rPr lang="en-IN" dirty="0" smtClean="0"/>
              <a:t>)</a:t>
            </a:r>
          </a:p>
          <a:p>
            <a:pPr marL="814388" lvl="1" indent="-357188">
              <a:lnSpc>
                <a:spcPct val="150000"/>
              </a:lnSpc>
              <a:buSzPct val="82000"/>
              <a:buFont typeface="Wingdings" pitchFamily="2" charset="2"/>
              <a:buChar char="q"/>
            </a:pPr>
            <a:r>
              <a:rPr lang="en-IN" dirty="0" smtClean="0"/>
              <a:t>Southern and western parts of peninsular shield (lignite reserves)</a:t>
            </a:r>
          </a:p>
          <a:p>
            <a:pPr marL="357188" indent="-357188">
              <a:lnSpc>
                <a:spcPct val="150000"/>
              </a:lnSpc>
              <a:buSzPct val="82000"/>
              <a:buFont typeface="Wingdings" pitchFamily="2" charset="2"/>
              <a:buChar char="q"/>
            </a:pPr>
            <a:r>
              <a:rPr lang="en-IN" dirty="0" smtClean="0"/>
              <a:t>Need to reduce the ever increasing import requirement  of coal</a:t>
            </a:r>
          </a:p>
          <a:p>
            <a:pPr marL="357188" indent="-357188">
              <a:lnSpc>
                <a:spcPct val="150000"/>
              </a:lnSpc>
              <a:buSzPct val="82000"/>
              <a:buFont typeface="Wingdings" pitchFamily="2" charset="2"/>
              <a:buChar char="q"/>
            </a:pPr>
            <a:r>
              <a:rPr lang="en-IN" dirty="0" smtClean="0"/>
              <a:t>Need to look for cleaner and greener coal technology solutions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6450946"/>
            <a:ext cx="8001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 smtClean="0"/>
              <a:t>http://www.mapsofindia.com/maps/india/coalreserves.htm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Solution Methodology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Solved using finite volume technique </a:t>
            </a:r>
          </a:p>
          <a:p>
            <a:pPr lvl="1"/>
            <a:endParaRPr lang="en-IN" sz="1300" dirty="0" smtClean="0"/>
          </a:p>
          <a:p>
            <a:r>
              <a:rPr lang="en-IN" dirty="0" smtClean="0"/>
              <a:t>Discretization  scheme </a:t>
            </a:r>
          </a:p>
          <a:p>
            <a:pPr lvl="1"/>
            <a:r>
              <a:rPr lang="en-IN" dirty="0" smtClean="0"/>
              <a:t>Convective flux - first order upwind scheme </a:t>
            </a:r>
          </a:p>
          <a:p>
            <a:pPr lvl="1"/>
            <a:r>
              <a:rPr lang="en-IN" dirty="0" smtClean="0"/>
              <a:t>diffusion - second order approximation</a:t>
            </a:r>
          </a:p>
          <a:p>
            <a:pPr lvl="1"/>
            <a:endParaRPr lang="en-IN" sz="1300" dirty="0" smtClean="0"/>
          </a:p>
          <a:p>
            <a:r>
              <a:rPr lang="en-IN" dirty="0" smtClean="0"/>
              <a:t>Tri-diagonal matrix algorithm (TDMA) used for solution of linear equations</a:t>
            </a:r>
          </a:p>
          <a:p>
            <a:endParaRPr lang="en-IN" sz="1300" dirty="0" smtClean="0"/>
          </a:p>
          <a:p>
            <a:r>
              <a:rPr lang="en-IN" dirty="0" smtClean="0"/>
              <a:t> The program was written in </a:t>
            </a:r>
            <a:r>
              <a:rPr lang="en-IN" dirty="0" err="1" smtClean="0"/>
              <a:t>Matlab</a:t>
            </a:r>
            <a:r>
              <a:rPr lang="en-IN" baseline="30000" dirty="0" err="1" smtClean="0"/>
              <a:t>TM</a:t>
            </a:r>
            <a:r>
              <a:rPr lang="en-IN" dirty="0" smtClean="0"/>
              <a:t> and standard built in TDMA solver was used</a:t>
            </a:r>
            <a:endParaRPr lang="en-US" dirty="0" smtClean="0"/>
          </a:p>
          <a:p>
            <a:pPr lvl="1"/>
            <a:r>
              <a:rPr lang="en-IN" dirty="0" smtClean="0"/>
              <a:t>Spatial discretization, time step and tolerances adequately handled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435" y="4929198"/>
            <a:ext cx="3054845" cy="19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err="1" smtClean="0"/>
              <a:t>Daggupati</a:t>
            </a:r>
            <a:r>
              <a:rPr lang="en-IN" sz="4000" dirty="0" smtClean="0"/>
              <a:t> (2010)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en-IN" dirty="0" smtClean="0"/>
              <a:t>Experimental Study probing the phenomena of cavity formation in coal block gasification</a:t>
            </a:r>
          </a:p>
          <a:p>
            <a:pPr lvl="1"/>
            <a:r>
              <a:rPr lang="en-IN" dirty="0" smtClean="0"/>
              <a:t>Experimental data was available (gas composition) and protocols followed</a:t>
            </a:r>
          </a:p>
          <a:p>
            <a:pPr lvl="1"/>
            <a:r>
              <a:rPr lang="en-IN" dirty="0" smtClean="0"/>
              <a:t>Cavity formation studied and discussed in detail</a:t>
            </a:r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929066"/>
            <a:ext cx="1736639" cy="114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7158" y="3992903"/>
            <a:ext cx="5114880" cy="279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Gas Composition (</a:t>
            </a:r>
            <a:r>
              <a:rPr lang="en-IN" sz="4000" dirty="0" err="1" smtClean="0"/>
              <a:t>Daggupati</a:t>
            </a:r>
            <a:r>
              <a:rPr lang="en-IN" sz="4000" dirty="0" smtClean="0"/>
              <a:t>, 2010)</a:t>
            </a:r>
            <a:endParaRPr lang="en-IN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560" y="1313253"/>
            <a:ext cx="4492800" cy="290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0240" y="1314386"/>
            <a:ext cx="4295520" cy="290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158" y="3953687"/>
            <a:ext cx="4285440" cy="26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0240" y="3885386"/>
            <a:ext cx="4354560" cy="279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4282" y="642738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 err="1" smtClean="0"/>
              <a:t>Daggupati</a:t>
            </a:r>
            <a:r>
              <a:rPr lang="en-IN" sz="1400" dirty="0" smtClean="0"/>
              <a:t>, S.; </a:t>
            </a:r>
            <a:r>
              <a:rPr lang="en-IN" sz="1400" dirty="0" err="1" smtClean="0"/>
              <a:t>Mandapati</a:t>
            </a:r>
            <a:r>
              <a:rPr lang="en-IN" sz="1400" dirty="0" smtClean="0"/>
              <a:t>, R. N.; </a:t>
            </a:r>
            <a:r>
              <a:rPr lang="en-IN" sz="1400" dirty="0" err="1" smtClean="0"/>
              <a:t>Mahajani</a:t>
            </a:r>
            <a:r>
              <a:rPr lang="en-IN" sz="1400" dirty="0" smtClean="0"/>
              <a:t>, S. M.; </a:t>
            </a:r>
            <a:r>
              <a:rPr lang="en-IN" sz="1400" dirty="0" err="1" smtClean="0"/>
              <a:t>Ganesh</a:t>
            </a:r>
            <a:r>
              <a:rPr lang="en-IN" sz="1400" dirty="0" smtClean="0"/>
              <a:t>, A.; </a:t>
            </a:r>
            <a:r>
              <a:rPr lang="en-IN" sz="1400" dirty="0" err="1" smtClean="0"/>
              <a:t>Mathur</a:t>
            </a:r>
            <a:r>
              <a:rPr lang="en-IN" sz="1400" dirty="0" smtClean="0"/>
              <a:t>, D. K.; Sharma, R. K.; </a:t>
            </a:r>
            <a:r>
              <a:rPr lang="en-IN" sz="1400" dirty="0" err="1" smtClean="0"/>
              <a:t>Aghalayam</a:t>
            </a:r>
            <a:r>
              <a:rPr lang="en-IN" sz="1400" dirty="0" smtClean="0"/>
              <a:t>, P. </a:t>
            </a:r>
            <a:r>
              <a:rPr lang="en-IN" sz="1400" i="1" dirty="0" smtClean="0"/>
              <a:t>Energy</a:t>
            </a:r>
            <a:r>
              <a:rPr lang="en-IN" sz="1400" dirty="0" smtClean="0"/>
              <a:t> </a:t>
            </a:r>
            <a:r>
              <a:rPr lang="en-IN" sz="1400" b="1" dirty="0" smtClean="0"/>
              <a:t>2010</a:t>
            </a:r>
            <a:r>
              <a:rPr lang="en-IN" sz="1400" dirty="0" smtClean="0"/>
              <a:t>, </a:t>
            </a:r>
            <a:r>
              <a:rPr lang="en-IN" sz="1400" i="1" dirty="0" smtClean="0"/>
              <a:t>35</a:t>
            </a:r>
            <a:r>
              <a:rPr lang="en-IN" sz="1400" dirty="0" smtClean="0"/>
              <a:t>, 2374–2386.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Cavity Volume (</a:t>
            </a:r>
            <a:r>
              <a:rPr lang="en-IN" sz="4000" dirty="0" err="1" smtClean="0"/>
              <a:t>Daggupati</a:t>
            </a:r>
            <a:r>
              <a:rPr lang="en-IN" sz="4000" dirty="0" smtClean="0"/>
              <a:t> 2010)</a:t>
            </a:r>
            <a:endParaRPr lang="en-IN" sz="4000" dirty="0"/>
          </a:p>
        </p:txBody>
      </p:sp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97" y="1857364"/>
            <a:ext cx="8466123" cy="476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1714480" y="2643182"/>
            <a:ext cx="3179520" cy="1382545"/>
          </a:xfrm>
          <a:prstGeom prst="ellipse">
            <a:avLst/>
          </a:prstGeom>
          <a:solidFill>
            <a:schemeClr val="bg1">
              <a:alpha val="52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828013" fontAlgn="base">
              <a:spcBef>
                <a:spcPct val="0"/>
              </a:spcBef>
              <a:spcAft>
                <a:spcPct val="0"/>
              </a:spcAft>
            </a:pPr>
            <a:r>
              <a:rPr lang="en-IN" sz="2200" dirty="0" smtClean="0">
                <a:latin typeface="Trebuchet MS" pitchFamily="34" charset="0"/>
              </a:rPr>
              <a:t>Gasification conditions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82" y="642738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 err="1" smtClean="0"/>
              <a:t>Daggupati</a:t>
            </a:r>
            <a:r>
              <a:rPr lang="en-IN" sz="1400" dirty="0" smtClean="0"/>
              <a:t>, S.; </a:t>
            </a:r>
            <a:r>
              <a:rPr lang="en-IN" sz="1400" dirty="0" err="1" smtClean="0"/>
              <a:t>Mandapati</a:t>
            </a:r>
            <a:r>
              <a:rPr lang="en-IN" sz="1400" dirty="0" smtClean="0"/>
              <a:t>, R. N.; </a:t>
            </a:r>
            <a:r>
              <a:rPr lang="en-IN" sz="1400" dirty="0" err="1" smtClean="0"/>
              <a:t>Mahajani</a:t>
            </a:r>
            <a:r>
              <a:rPr lang="en-IN" sz="1400" dirty="0" smtClean="0"/>
              <a:t>, S. M.; </a:t>
            </a:r>
            <a:r>
              <a:rPr lang="en-IN" sz="1400" dirty="0" err="1" smtClean="0"/>
              <a:t>Ganesh</a:t>
            </a:r>
            <a:r>
              <a:rPr lang="en-IN" sz="1400" dirty="0" smtClean="0"/>
              <a:t>, A.; </a:t>
            </a:r>
            <a:r>
              <a:rPr lang="en-IN" sz="1400" dirty="0" err="1" smtClean="0"/>
              <a:t>Mathur</a:t>
            </a:r>
            <a:r>
              <a:rPr lang="en-IN" sz="1400" dirty="0" smtClean="0"/>
              <a:t>, D. K.; Sharma, R. K.; </a:t>
            </a:r>
            <a:r>
              <a:rPr lang="en-IN" sz="1400" dirty="0" err="1" smtClean="0"/>
              <a:t>Aghalayam</a:t>
            </a:r>
            <a:r>
              <a:rPr lang="en-IN" sz="1400" dirty="0" smtClean="0"/>
              <a:t>, P. </a:t>
            </a:r>
            <a:r>
              <a:rPr lang="en-IN" sz="1400" i="1" dirty="0" smtClean="0"/>
              <a:t>Energy</a:t>
            </a:r>
            <a:r>
              <a:rPr lang="en-IN" sz="1400" dirty="0" smtClean="0"/>
              <a:t> </a:t>
            </a:r>
            <a:r>
              <a:rPr lang="en-IN" sz="1400" b="1" dirty="0" smtClean="0"/>
              <a:t>2010</a:t>
            </a:r>
            <a:r>
              <a:rPr lang="en-IN" sz="1400" dirty="0" smtClean="0"/>
              <a:t>, </a:t>
            </a:r>
            <a:r>
              <a:rPr lang="en-IN" sz="1400" i="1" dirty="0" smtClean="0"/>
              <a:t>35</a:t>
            </a:r>
            <a:r>
              <a:rPr lang="en-IN" sz="1400" dirty="0" smtClean="0"/>
              <a:t>, 2374–2386.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Cavity tracking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Cavity volume has been tracked adequately well.</a:t>
            </a:r>
          </a:p>
          <a:p>
            <a:pPr lvl="1"/>
            <a:r>
              <a:rPr lang="en-IN" dirty="0" smtClean="0"/>
              <a:t>Study on for identifying the necessary and sufficient parameters that can cover cavity development and reactions – scalable to CFD simulations as well</a:t>
            </a:r>
          </a:p>
          <a:p>
            <a:pPr lvl="1"/>
            <a:r>
              <a:rPr lang="en-IN" dirty="0" smtClean="0"/>
              <a:t>Reaction grouping identifies that heterogeneous reactions with Water gas shift (equilibrium controlled) are sufficient to represent the gasification process</a:t>
            </a:r>
          </a:p>
          <a:p>
            <a:pPr lvl="1">
              <a:buNone/>
            </a:pPr>
            <a:endParaRPr lang="en-IN" dirty="0" smtClean="0"/>
          </a:p>
          <a:p>
            <a:r>
              <a:rPr lang="en-IN" dirty="0" smtClean="0"/>
              <a:t>Efforts are on to simplify spalling and water diffusion through to the seam and its effect on sudden spurt in cavity size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Nourozieh</a:t>
            </a:r>
            <a:r>
              <a:rPr lang="en-IN" dirty="0" smtClean="0"/>
              <a:t> et al.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CFD</a:t>
            </a:r>
            <a:r>
              <a:rPr lang="en-IN" dirty="0" smtClean="0"/>
              <a:t> simulation study: relatively large scale</a:t>
            </a:r>
          </a:p>
          <a:p>
            <a:pPr lvl="1"/>
            <a:r>
              <a:rPr lang="en-IN" dirty="0" smtClean="0"/>
              <a:t>Dimensions 15x9x5 (m)</a:t>
            </a:r>
          </a:p>
          <a:p>
            <a:pPr lvl="3"/>
            <a:endParaRPr lang="en-IN" dirty="0" smtClean="0"/>
          </a:p>
          <a:p>
            <a:r>
              <a:rPr lang="en-IN" dirty="0" smtClean="0"/>
              <a:t>The field trial data given is not adequate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920" y="3636381"/>
            <a:ext cx="3525120" cy="26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1993" y="3912890"/>
            <a:ext cx="4819967" cy="23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2910" y="6550223"/>
            <a:ext cx="8929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 err="1" smtClean="0"/>
              <a:t>Nourozieh</a:t>
            </a:r>
            <a:r>
              <a:rPr lang="en-IN" sz="1400" dirty="0" smtClean="0"/>
              <a:t>, H.; </a:t>
            </a:r>
            <a:r>
              <a:rPr lang="en-IN" sz="1400" dirty="0" err="1" smtClean="0"/>
              <a:t>Kariznovi</a:t>
            </a:r>
            <a:r>
              <a:rPr lang="en-IN" sz="1400" dirty="0" smtClean="0"/>
              <a:t>, M.; Chen, Z.; </a:t>
            </a:r>
            <a:r>
              <a:rPr lang="en-IN" sz="1400" dirty="0" err="1" smtClean="0"/>
              <a:t>Abedi</a:t>
            </a:r>
            <a:r>
              <a:rPr lang="en-IN" sz="1400" dirty="0" smtClean="0"/>
              <a:t>, J. </a:t>
            </a:r>
            <a:r>
              <a:rPr lang="en-IN" sz="1400" i="1" dirty="0" smtClean="0"/>
              <a:t>Energy &amp; Fuels</a:t>
            </a:r>
            <a:r>
              <a:rPr lang="en-IN" sz="1400" dirty="0" smtClean="0"/>
              <a:t> </a:t>
            </a:r>
            <a:r>
              <a:rPr lang="en-IN" sz="1400" b="1" dirty="0" smtClean="0"/>
              <a:t>2010</a:t>
            </a:r>
            <a:r>
              <a:rPr lang="en-IN" sz="1400" dirty="0" smtClean="0"/>
              <a:t>, </a:t>
            </a:r>
            <a:r>
              <a:rPr lang="en-IN" sz="1400" i="1" dirty="0" smtClean="0"/>
              <a:t>24</a:t>
            </a:r>
            <a:r>
              <a:rPr lang="en-IN" sz="1400" dirty="0" smtClean="0"/>
              <a:t>, 3540–3550.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Comparison with Nourozieh (2010)</a:t>
            </a:r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5680" y="6401472"/>
            <a:ext cx="8363520" cy="3145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IN" sz="1500" dirty="0" smtClean="0"/>
              <a:t>Comparison of gas at 1:1 feed ratio of steam : Oxygen at Inlet – 1  </a:t>
            </a:r>
            <a:r>
              <a:rPr lang="en-IN" sz="1500" dirty="0" err="1" smtClean="0"/>
              <a:t>atm</a:t>
            </a:r>
            <a:r>
              <a:rPr lang="en-IN" sz="1500" dirty="0" smtClean="0"/>
              <a:t>  P</a:t>
            </a:r>
            <a:endParaRPr lang="en-IN" sz="1500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329" y="1286054"/>
            <a:ext cx="4477094" cy="25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90" y="3841495"/>
            <a:ext cx="4729471" cy="262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694" y="1286055"/>
            <a:ext cx="4631040" cy="2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1120" y="3843763"/>
            <a:ext cx="4502880" cy="262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80" y="249146"/>
            <a:ext cx="8151840" cy="990824"/>
          </a:xfrm>
        </p:spPr>
        <p:txBody>
          <a:bodyPr>
            <a:normAutofit/>
          </a:bodyPr>
          <a:lstStyle/>
          <a:p>
            <a:r>
              <a:rPr lang="en-IN" sz="4000" dirty="0" smtClean="0"/>
              <a:t>Yong et al. (2014)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Includes forward and reverse combustion gasification processes for optimal resource recovery</a:t>
            </a:r>
          </a:p>
          <a:p>
            <a:pPr lvl="1"/>
            <a:r>
              <a:rPr lang="en-IN" dirty="0" smtClean="0"/>
              <a:t>Forward – Seam is monotonously utilized from injection to production well, gas quality goes down with time</a:t>
            </a:r>
          </a:p>
          <a:p>
            <a:pPr lvl="1"/>
            <a:r>
              <a:rPr lang="en-IN" dirty="0" smtClean="0"/>
              <a:t>Reverse – Invert the use of production and injection well in cycles to gain more gasification time and utilize the seam – Interesting phenomena occur</a:t>
            </a:r>
          </a:p>
          <a:p>
            <a:pPr lvl="1"/>
            <a:endParaRPr lang="en-IN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7989828" cy="23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6357958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Cui, Y.; Liang, J.; Wang, Z.; Zhang, X.; Fan, C.; Liang, D.; Wang, X. </a:t>
            </a:r>
            <a:r>
              <a:rPr lang="en-IN" sz="1400" i="1" dirty="0" smtClean="0"/>
              <a:t>Appl. Energy</a:t>
            </a:r>
            <a:r>
              <a:rPr lang="en-IN" sz="1400" dirty="0" smtClean="0"/>
              <a:t> </a:t>
            </a:r>
            <a:r>
              <a:rPr lang="en-IN" sz="1400" b="1" dirty="0" smtClean="0"/>
              <a:t>2014</a:t>
            </a:r>
            <a:r>
              <a:rPr lang="en-IN" sz="1400" dirty="0" smtClean="0"/>
              <a:t>, </a:t>
            </a:r>
            <a:r>
              <a:rPr lang="en-IN" sz="1400" i="1" dirty="0" smtClean="0"/>
              <a:t>131</a:t>
            </a:r>
            <a:r>
              <a:rPr lang="en-IN" sz="1400" dirty="0" smtClean="0"/>
              <a:t>, 9–19.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Comparison with Yong et al. (2014)</a:t>
            </a:r>
            <a:endParaRPr lang="en-IN" sz="4000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40" y="1286055"/>
            <a:ext cx="4285440" cy="276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360" y="1286055"/>
            <a:ext cx="4145398" cy="276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920" y="3866646"/>
            <a:ext cx="4216320" cy="273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1120" y="3902649"/>
            <a:ext cx="4285440" cy="29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>
                <a:solidFill>
                  <a:schemeClr val="bg1">
                    <a:lumMod val="75000"/>
                  </a:schemeClr>
                </a:solidFill>
              </a:rPr>
              <a:t>Coal gasification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75000"/>
                  </a:schemeClr>
                </a:solidFill>
              </a:rPr>
              <a:t>Indian Coal Scenario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75000"/>
                  </a:schemeClr>
                </a:solidFill>
              </a:rPr>
              <a:t>Gasification – Physical Picture – Overall Comparison – Applications and view of advantages and disadvantages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75000"/>
                  </a:schemeClr>
                </a:solidFill>
              </a:rPr>
              <a:t>Above and below ground systems/ role of computational modelling</a:t>
            </a:r>
          </a:p>
          <a:p>
            <a:pPr lvl="3"/>
            <a:endParaRPr lang="en-IN" sz="1100" dirty="0" smtClean="0"/>
          </a:p>
          <a:p>
            <a:r>
              <a:rPr lang="en-IN" sz="2800" dirty="0" smtClean="0"/>
              <a:t>Computational models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75000"/>
                  </a:schemeClr>
                </a:solidFill>
              </a:rPr>
              <a:t>Thermodynamic models</a:t>
            </a:r>
          </a:p>
          <a:p>
            <a:pPr lvl="1"/>
            <a:r>
              <a:rPr lang="en-IN" sz="2400" dirty="0" smtClean="0">
                <a:solidFill>
                  <a:schemeClr val="bg1">
                    <a:lumMod val="75000"/>
                  </a:schemeClr>
                </a:solidFill>
              </a:rPr>
              <a:t> CRE models</a:t>
            </a:r>
          </a:p>
          <a:p>
            <a:pPr lvl="1"/>
            <a:r>
              <a:rPr lang="en-IN" sz="2400" dirty="0" smtClean="0"/>
              <a:t> CFD models</a:t>
            </a:r>
          </a:p>
          <a:p>
            <a:pPr lvl="1"/>
            <a:endParaRPr lang="en-IN" sz="11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IN" sz="11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IN" sz="2800" dirty="0" smtClean="0">
                <a:solidFill>
                  <a:schemeClr val="bg1">
                    <a:lumMod val="65000"/>
                  </a:schemeClr>
                </a:solidFill>
              </a:rPr>
              <a:t>Summary and conclusions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0463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Gasification applications</a:t>
            </a:r>
            <a:endParaRPr lang="en-IN" dirty="0"/>
          </a:p>
        </p:txBody>
      </p:sp>
      <p:pic>
        <p:nvPicPr>
          <p:cNvPr id="4" name="Content Placeholder 3" descr="Gasification-Applications-Chart-939x1024.jpg"/>
          <p:cNvPicPr>
            <a:picLocks noGrp="1" noChangeAspect="1"/>
          </p:cNvPicPr>
          <p:nvPr>
            <p:ph idx="1"/>
          </p:nvPr>
        </p:nvPicPr>
        <p:blipFill>
          <a:blip r:embed="rId2"/>
          <a:srcRect t="7892"/>
          <a:stretch>
            <a:fillRect/>
          </a:stretch>
        </p:blipFill>
        <p:spPr>
          <a:xfrm>
            <a:off x="4786314" y="1500174"/>
            <a:ext cx="4150273" cy="4168773"/>
          </a:xfrm>
        </p:spPr>
      </p:pic>
      <p:sp>
        <p:nvSpPr>
          <p:cNvPr id="5" name="TextBox 4"/>
          <p:cNvSpPr txBox="1"/>
          <p:nvPr/>
        </p:nvSpPr>
        <p:spPr>
          <a:xfrm>
            <a:off x="357158" y="1500174"/>
            <a:ext cx="4500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just">
              <a:buSzPct val="80000"/>
              <a:buFont typeface="Wingdings" pitchFamily="2" charset="2"/>
              <a:buChar char="q"/>
            </a:pPr>
            <a:r>
              <a:rPr lang="en-IN" dirty="0" smtClean="0"/>
              <a:t>Gasification is a partial oxidation process whereby a carbon source such as coal, natural gas or biomass in presence of steam is broken down  primarily into carbon monoxide (CO) and hydrogen (H</a:t>
            </a:r>
            <a:r>
              <a:rPr lang="en-IN" baseline="-25000" dirty="0" smtClean="0"/>
              <a:t>2</a:t>
            </a:r>
            <a:r>
              <a:rPr lang="en-IN" dirty="0" smtClean="0"/>
              <a:t>)</a:t>
            </a:r>
          </a:p>
          <a:p>
            <a:pPr marL="542925" indent="-542925" algn="just">
              <a:buSzPct val="80000"/>
              <a:buFont typeface="Wingdings" pitchFamily="2" charset="2"/>
              <a:buChar char="q"/>
            </a:pPr>
            <a:endParaRPr lang="en-IN" dirty="0" smtClean="0"/>
          </a:p>
          <a:p>
            <a:pPr marL="542925" indent="-542925" algn="just">
              <a:buSzPct val="80000"/>
              <a:buFont typeface="Wingdings" pitchFamily="2" charset="2"/>
              <a:buChar char="q"/>
            </a:pPr>
            <a:r>
              <a:rPr lang="en-IN" dirty="0" smtClean="0"/>
              <a:t>Syngas (CO +H2) produced can be used to produce electricity and a number of high value products such as chemicals, fertilizers, hydrogen, liquid fuels, etc. </a:t>
            </a:r>
          </a:p>
          <a:p>
            <a:pPr marL="542925" indent="-542925" algn="just">
              <a:buSzPct val="80000"/>
              <a:buFont typeface="Wingdings" pitchFamily="2" charset="2"/>
              <a:buChar char="q"/>
            </a:pPr>
            <a:endParaRPr lang="en-IN" dirty="0" smtClean="0"/>
          </a:p>
          <a:p>
            <a:pPr marL="542925" indent="-542925" algn="just">
              <a:buSzPct val="80000"/>
              <a:buFont typeface="Wingdings" pitchFamily="2" charset="2"/>
              <a:buChar char="q"/>
            </a:pPr>
            <a:r>
              <a:rPr lang="en-IN" dirty="0" smtClean="0"/>
              <a:t>Coal can be mined and </a:t>
            </a:r>
            <a:r>
              <a:rPr lang="en-IN" dirty="0" err="1" smtClean="0"/>
              <a:t>gasified</a:t>
            </a:r>
            <a:r>
              <a:rPr lang="en-IN" dirty="0" smtClean="0"/>
              <a:t> in a reactor (surface) or can be </a:t>
            </a:r>
            <a:r>
              <a:rPr lang="en-IN" dirty="0" err="1" smtClean="0"/>
              <a:t>gasified</a:t>
            </a:r>
            <a:r>
              <a:rPr lang="en-IN" dirty="0" smtClean="0"/>
              <a:t> in-situ (underground coal  gasification)</a:t>
            </a:r>
          </a:p>
          <a:p>
            <a:pPr marL="542925" indent="-542925" algn="just">
              <a:buSzPct val="80000"/>
              <a:buFont typeface="Wingdings" pitchFamily="2" charset="2"/>
              <a:buChar char="q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CFD</a:t>
            </a:r>
            <a:r>
              <a:rPr lang="en-US" sz="4000" dirty="0" smtClean="0"/>
              <a:t>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6">
              <a:buNone/>
            </a:pPr>
            <a:endParaRPr lang="en-US" sz="1500" dirty="0" smtClean="0"/>
          </a:p>
          <a:p>
            <a:r>
              <a:rPr lang="en-US" sz="2500" dirty="0" smtClean="0"/>
              <a:t>Developed CFD models to simulate flow and heat transfer through the porous seam</a:t>
            </a:r>
          </a:p>
          <a:p>
            <a:pPr lvl="1"/>
            <a:r>
              <a:rPr lang="en-US" sz="2100" dirty="0" smtClean="0"/>
              <a:t>Linearization of source terms</a:t>
            </a:r>
          </a:p>
          <a:p>
            <a:pPr lvl="1"/>
            <a:r>
              <a:rPr lang="en-US" sz="2100" dirty="0" smtClean="0"/>
              <a:t>Developed user defined functions for implementing UCG model in FLUENT</a:t>
            </a:r>
          </a:p>
          <a:p>
            <a:pPr lvl="1"/>
            <a:r>
              <a:rPr lang="en-US" sz="2100" dirty="0" smtClean="0"/>
              <a:t>Identified parameter space to be covered</a:t>
            </a:r>
          </a:p>
          <a:p>
            <a:pPr lvl="5"/>
            <a:endParaRPr lang="en-US" sz="1500" dirty="0" smtClean="0"/>
          </a:p>
          <a:p>
            <a:r>
              <a:rPr lang="en-US" sz="2500" dirty="0" smtClean="0"/>
              <a:t>Facing some problems in convergence for large scale field trials</a:t>
            </a:r>
          </a:p>
          <a:p>
            <a:pPr lvl="1"/>
            <a:r>
              <a:rPr lang="en-US" sz="2100" dirty="0" smtClean="0"/>
              <a:t>Need to develop better linearization strategies for sources due to heterogeneous reactions &amp; heat transfer</a:t>
            </a:r>
          </a:p>
          <a:p>
            <a:pPr lvl="1"/>
            <a:r>
              <a:rPr lang="en-US" sz="2100" dirty="0" smtClean="0"/>
              <a:t>Need to develop better models for simulating variation in porosity during gasification</a:t>
            </a:r>
          </a:p>
          <a:p>
            <a:pPr lvl="1"/>
            <a:r>
              <a:rPr lang="en-US" sz="2100" dirty="0" smtClean="0"/>
              <a:t>Large scale field trials require heavy computational power and large quantity of run time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Comparison of Geometry and Features</a:t>
            </a:r>
            <a:endParaRPr lang="en-IN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3040" y="1424309"/>
          <a:ext cx="7948799" cy="5058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2720"/>
                <a:gridCol w="1382400"/>
                <a:gridCol w="1244160"/>
                <a:gridCol w="1520640"/>
                <a:gridCol w="1658879"/>
              </a:tblGrid>
              <a:tr h="58291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u="none" strike="noStrike" dirty="0">
                          <a:latin typeface="Calibri" pitchFamily="34" charset="0"/>
                        </a:rPr>
                        <a:t>Feature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0" u="none" strike="noStrike" dirty="0" err="1">
                          <a:latin typeface="Calibri" pitchFamily="34" charset="0"/>
                        </a:rPr>
                        <a:t>Nourozieh</a:t>
                      </a:r>
                      <a:r>
                        <a:rPr lang="en-IN" sz="1800" b="0" u="none" strike="noStrike" dirty="0">
                          <a:latin typeface="Calibri" pitchFamily="34" charset="0"/>
                        </a:rPr>
                        <a:t> et al. (2010)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0" u="none" strike="noStrike" dirty="0" err="1">
                          <a:latin typeface="Calibri" pitchFamily="34" charset="0"/>
                        </a:rPr>
                        <a:t>Daggupati</a:t>
                      </a:r>
                      <a:r>
                        <a:rPr lang="en-IN" sz="1800" b="0" u="none" strike="noStrike" dirty="0">
                          <a:latin typeface="Calibri" pitchFamily="34" charset="0"/>
                        </a:rPr>
                        <a:t> (2011)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0" u="none" strike="noStrike" dirty="0">
                          <a:latin typeface="Calibri" pitchFamily="34" charset="0"/>
                        </a:rPr>
                        <a:t>Gupta (2012)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0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Yong</a:t>
                      </a:r>
                      <a:r>
                        <a:rPr lang="en-IN" sz="1800" b="0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(2014)</a:t>
                      </a:r>
                      <a:endParaRPr lang="en-IN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/>
                </a:tc>
              </a:tr>
              <a:tr h="257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 dirty="0">
                          <a:latin typeface="Calibri" pitchFamily="34" charset="0"/>
                        </a:rPr>
                        <a:t>Geometry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latin typeface="Calibri" pitchFamily="34" charset="0"/>
                        </a:rPr>
                        <a:t> 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 dirty="0">
                          <a:latin typeface="Calibri" pitchFamily="34" charset="0"/>
                        </a:rPr>
                        <a:t> 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latin typeface="Calibri" pitchFamily="34" charset="0"/>
                        </a:rPr>
                        <a:t> 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/>
                </a:tc>
              </a:tr>
              <a:tr h="257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Length (L), cm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latin typeface="Calibri" pitchFamily="34" charset="0"/>
                        </a:rPr>
                        <a:t>1500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latin typeface="Calibri" pitchFamily="34" charset="0"/>
                        </a:rPr>
                        <a:t>30, 34, 46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latin typeface="Calibri" pitchFamily="34" charset="0"/>
                        </a:rPr>
                        <a:t>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445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</a:tr>
              <a:tr h="257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Width (W), cm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latin typeface="Calibri" pitchFamily="34" charset="0"/>
                        </a:rPr>
                        <a:t>500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20, 25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latin typeface="Calibri" pitchFamily="34" charset="0"/>
                        </a:rPr>
                        <a:t>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</a:tr>
              <a:tr h="257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Height (H), cm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latin typeface="Calibri" pitchFamily="34" charset="0"/>
                        </a:rPr>
                        <a:t>900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15, 20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latin typeface="Calibri" pitchFamily="34" charset="0"/>
                        </a:rPr>
                        <a:t>1.5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</a:tr>
              <a:tr h="257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Wells and Channels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</a:tr>
              <a:tr h="525227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Distance between wells (</a:t>
                      </a:r>
                      <a:r>
                        <a:rPr lang="en-IN" sz="1600" u="none" strike="noStrike" dirty="0" err="1">
                          <a:latin typeface="Calibri" pitchFamily="34" charset="0"/>
                        </a:rPr>
                        <a:t>D</a:t>
                      </a:r>
                      <a:r>
                        <a:rPr lang="en-IN" sz="1600" u="none" strike="noStrike" baseline="-25000" dirty="0" err="1">
                          <a:latin typeface="Calibri" pitchFamily="34" charset="0"/>
                        </a:rPr>
                        <a:t>w</a:t>
                      </a:r>
                      <a:r>
                        <a:rPr lang="en-IN" sz="1600" u="none" strike="noStrike" dirty="0">
                          <a:latin typeface="Calibri" pitchFamily="34" charset="0"/>
                        </a:rPr>
                        <a:t>), cm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latin typeface="Calibri" pitchFamily="34" charset="0"/>
                        </a:rPr>
                        <a:t>1500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12, 16, 28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latin typeface="Calibri" pitchFamily="34" charset="0"/>
                        </a:rPr>
                        <a:t>1.2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</a:tr>
              <a:tr h="525227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Injection well diameter (D</a:t>
                      </a:r>
                      <a:r>
                        <a:rPr lang="en-IN" sz="1600" u="none" strike="noStrike" baseline="-25000" dirty="0">
                          <a:latin typeface="Calibri" pitchFamily="34" charset="0"/>
                        </a:rPr>
                        <a:t>i</a:t>
                      </a:r>
                      <a:r>
                        <a:rPr lang="en-IN" sz="1600" u="none" strike="noStrike" dirty="0">
                          <a:latin typeface="Calibri" pitchFamily="34" charset="0"/>
                        </a:rPr>
                        <a:t>) SQ, cm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latin typeface="Calibri" pitchFamily="34" charset="0"/>
                        </a:rPr>
                        <a:t>8.5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0.3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0.1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</a:tr>
              <a:tr h="525227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Production well diameter (D</a:t>
                      </a:r>
                      <a:r>
                        <a:rPr lang="en-IN" sz="1600" u="none" strike="noStrike" baseline="-25000" dirty="0">
                          <a:latin typeface="Calibri" pitchFamily="34" charset="0"/>
                        </a:rPr>
                        <a:t>o</a:t>
                      </a:r>
                      <a:r>
                        <a:rPr lang="en-IN" sz="1600" u="none" strike="noStrike" dirty="0">
                          <a:latin typeface="Calibri" pitchFamily="34" charset="0"/>
                        </a:rPr>
                        <a:t>) SQ, cm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latin typeface="Calibri" pitchFamily="34" charset="0"/>
                        </a:rPr>
                        <a:t>8.5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0.3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0.1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</a:tr>
              <a:tr h="35215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latin typeface="Calibri" pitchFamily="34" charset="0"/>
                        </a:rPr>
                        <a:t>Link diameter (D</a:t>
                      </a:r>
                      <a:r>
                        <a:rPr lang="de-DE" sz="1600" u="none" strike="noStrike" baseline="-25000" dirty="0">
                          <a:latin typeface="Calibri" pitchFamily="34" charset="0"/>
                        </a:rPr>
                        <a:t>L</a:t>
                      </a:r>
                      <a:r>
                        <a:rPr lang="de-DE" sz="1600" u="none" strike="noStrike" dirty="0">
                          <a:latin typeface="Calibri" pitchFamily="34" charset="0"/>
                        </a:rPr>
                        <a:t>),SQ cm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NA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0.3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0.1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</a:tr>
              <a:tr h="62993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latin typeface="Calibri" pitchFamily="34" charset="0"/>
                        </a:rPr>
                        <a:t>Height of clay stone layers (</a:t>
                      </a:r>
                      <a:r>
                        <a:rPr lang="en-IN" sz="1600" u="none" strike="noStrike" dirty="0" err="1">
                          <a:latin typeface="Calibri" pitchFamily="34" charset="0"/>
                        </a:rPr>
                        <a:t>H</a:t>
                      </a:r>
                      <a:r>
                        <a:rPr lang="en-IN" sz="1600" u="none" strike="noStrike" baseline="-25000" dirty="0" err="1">
                          <a:latin typeface="Calibri" pitchFamily="34" charset="0"/>
                        </a:rPr>
                        <a:t>ci</a:t>
                      </a:r>
                      <a:r>
                        <a:rPr lang="en-IN" sz="1600" u="none" strike="noStrike" dirty="0">
                          <a:latin typeface="Calibri" pitchFamily="34" charset="0"/>
                        </a:rPr>
                        <a:t>), cm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latin typeface="Calibri" pitchFamily="34" charset="0"/>
                        </a:rPr>
                        <a:t>50, 50, 50, 50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 smtClean="0">
                          <a:latin typeface="Calibri" pitchFamily="34" charset="0"/>
                        </a:rPr>
                        <a:t>(no)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 smtClean="0">
                          <a:latin typeface="Calibri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latin typeface="Calibri" pitchFamily="34" charset="0"/>
                        </a:rPr>
                        <a:t>(</a:t>
                      </a:r>
                      <a:r>
                        <a:rPr lang="en-IN" sz="1600" u="none" strike="noStrike" dirty="0" smtClean="0">
                          <a:latin typeface="Calibri" pitchFamily="34" charset="0"/>
                        </a:rPr>
                        <a:t>no)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(no)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</a:tr>
              <a:tr h="62993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Height of coal seam separated by layers  (m)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300,150,200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640" marR="8640" marT="8641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Geometry &amp; Boundary Conditions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701280" y="1700818"/>
            <a:ext cx="7741440" cy="4451376"/>
            <a:chOff x="1335" y="4508"/>
            <a:chExt cx="9735" cy="5163"/>
          </a:xfrm>
        </p:grpSpPr>
        <p:sp>
          <p:nvSpPr>
            <p:cNvPr id="193538" name="AutoShape 2"/>
            <p:cNvSpPr>
              <a:spLocks noChangeAspect="1" noChangeArrowheads="1"/>
            </p:cNvSpPr>
            <p:nvPr/>
          </p:nvSpPr>
          <p:spPr bwMode="auto">
            <a:xfrm>
              <a:off x="1335" y="4508"/>
              <a:ext cx="9735" cy="516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539" name="Text Box 3"/>
            <p:cNvSpPr txBox="1">
              <a:spLocks noChangeArrowheads="1"/>
            </p:cNvSpPr>
            <p:nvPr/>
          </p:nvSpPr>
          <p:spPr bwMode="auto">
            <a:xfrm>
              <a:off x="4562" y="4508"/>
              <a:ext cx="988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FRONT VIEW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40" name="Text Box 4"/>
            <p:cNvSpPr txBox="1">
              <a:spLocks noChangeArrowheads="1"/>
            </p:cNvSpPr>
            <p:nvPr/>
          </p:nvSpPr>
          <p:spPr bwMode="auto">
            <a:xfrm>
              <a:off x="9433" y="4533"/>
              <a:ext cx="818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SIDE VIEW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41" name="Text Box 5"/>
            <p:cNvSpPr txBox="1">
              <a:spLocks noChangeArrowheads="1"/>
            </p:cNvSpPr>
            <p:nvPr/>
          </p:nvSpPr>
          <p:spPr bwMode="auto">
            <a:xfrm>
              <a:off x="1961" y="5131"/>
              <a:ext cx="973" cy="5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TOP WALL (10 W/m2K)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42" name="Text Box 6"/>
            <p:cNvSpPr txBox="1">
              <a:spLocks noChangeArrowheads="1"/>
            </p:cNvSpPr>
            <p:nvPr/>
          </p:nvSpPr>
          <p:spPr bwMode="auto">
            <a:xfrm>
              <a:off x="6416" y="8500"/>
              <a:ext cx="1128" cy="6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BOTTOM WALL (10 W/m2K)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43" name="Text Box 7"/>
            <p:cNvSpPr txBox="1">
              <a:spLocks noChangeArrowheads="1"/>
            </p:cNvSpPr>
            <p:nvPr/>
          </p:nvSpPr>
          <p:spPr bwMode="auto">
            <a:xfrm>
              <a:off x="1459" y="6585"/>
              <a:ext cx="906" cy="7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BACK WALL (10 W/m2K)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44" name="Text Box 8"/>
            <p:cNvSpPr txBox="1">
              <a:spLocks noChangeArrowheads="1"/>
            </p:cNvSpPr>
            <p:nvPr/>
          </p:nvSpPr>
          <p:spPr bwMode="auto">
            <a:xfrm>
              <a:off x="7785" y="6585"/>
              <a:ext cx="985" cy="5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FRONT WALL (10 W/m2K)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45" name="Text Box 9"/>
            <p:cNvSpPr txBox="1">
              <a:spLocks noChangeArrowheads="1"/>
            </p:cNvSpPr>
            <p:nvPr/>
          </p:nvSpPr>
          <p:spPr bwMode="auto">
            <a:xfrm>
              <a:off x="9540" y="4950"/>
              <a:ext cx="985" cy="5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SIDE WALL (10 W/m2K)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46" name="Text Box 10"/>
            <p:cNvSpPr txBox="1">
              <a:spLocks noChangeArrowheads="1"/>
            </p:cNvSpPr>
            <p:nvPr/>
          </p:nvSpPr>
          <p:spPr bwMode="auto">
            <a:xfrm>
              <a:off x="8155" y="8790"/>
              <a:ext cx="1185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SYMMETRY PLANE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3547" name="AutoShape 11"/>
            <p:cNvCxnSpPr>
              <a:cxnSpLocks noChangeShapeType="1"/>
              <a:stCxn id="193546" idx="0"/>
            </p:cNvCxnSpPr>
            <p:nvPr/>
          </p:nvCxnSpPr>
          <p:spPr bwMode="auto">
            <a:xfrm flipV="1">
              <a:off x="8748" y="7785"/>
              <a:ext cx="599" cy="10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3548" name="Text Box 12"/>
            <p:cNvSpPr txBox="1">
              <a:spLocks noChangeArrowheads="1"/>
            </p:cNvSpPr>
            <p:nvPr/>
          </p:nvSpPr>
          <p:spPr bwMode="auto">
            <a:xfrm>
              <a:off x="2112" y="8890"/>
              <a:ext cx="1248" cy="2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BURNER (1500K) 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49" name="Rectangle 13"/>
            <p:cNvSpPr>
              <a:spLocks noChangeArrowheads="1"/>
            </p:cNvSpPr>
            <p:nvPr/>
          </p:nvSpPr>
          <p:spPr bwMode="auto">
            <a:xfrm>
              <a:off x="2472" y="5666"/>
              <a:ext cx="1439" cy="2717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550" name="Rectangle 14"/>
            <p:cNvSpPr>
              <a:spLocks noChangeArrowheads="1"/>
            </p:cNvSpPr>
            <p:nvPr/>
          </p:nvSpPr>
          <p:spPr bwMode="auto">
            <a:xfrm>
              <a:off x="4090" y="5668"/>
              <a:ext cx="2144" cy="2524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551" name="Rectangle 15"/>
            <p:cNvSpPr>
              <a:spLocks noChangeArrowheads="1"/>
            </p:cNvSpPr>
            <p:nvPr/>
          </p:nvSpPr>
          <p:spPr bwMode="auto">
            <a:xfrm>
              <a:off x="6417" y="5668"/>
              <a:ext cx="1334" cy="2715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552" name="Rectangle 16"/>
            <p:cNvSpPr>
              <a:spLocks noChangeArrowheads="1"/>
            </p:cNvSpPr>
            <p:nvPr/>
          </p:nvSpPr>
          <p:spPr bwMode="auto">
            <a:xfrm>
              <a:off x="3909" y="5666"/>
              <a:ext cx="181" cy="2526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553" name="Rectangle 17"/>
            <p:cNvSpPr>
              <a:spLocks noChangeArrowheads="1"/>
            </p:cNvSpPr>
            <p:nvPr/>
          </p:nvSpPr>
          <p:spPr bwMode="auto">
            <a:xfrm>
              <a:off x="6234" y="5668"/>
              <a:ext cx="182" cy="2524"/>
            </a:xfrm>
            <a:prstGeom prst="rect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554" name="Rectangle 18"/>
            <p:cNvSpPr>
              <a:spLocks noChangeArrowheads="1"/>
            </p:cNvSpPr>
            <p:nvPr/>
          </p:nvSpPr>
          <p:spPr bwMode="auto">
            <a:xfrm>
              <a:off x="3910" y="8192"/>
              <a:ext cx="180" cy="1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555" name="Rectangle 19"/>
            <p:cNvSpPr>
              <a:spLocks noChangeArrowheads="1"/>
            </p:cNvSpPr>
            <p:nvPr/>
          </p:nvSpPr>
          <p:spPr bwMode="auto">
            <a:xfrm>
              <a:off x="4100" y="8192"/>
              <a:ext cx="2325" cy="191"/>
            </a:xfrm>
            <a:prstGeom prst="rect">
              <a:avLst/>
            </a:prstGeom>
            <a:solidFill>
              <a:srgbClr val="D6E3B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193556" name="AutoShape 20"/>
            <p:cNvCxnSpPr>
              <a:cxnSpLocks noChangeShapeType="1"/>
              <a:endCxn id="193554" idx="1"/>
            </p:cNvCxnSpPr>
            <p:nvPr/>
          </p:nvCxnSpPr>
          <p:spPr bwMode="auto">
            <a:xfrm flipV="1">
              <a:off x="2702" y="8288"/>
              <a:ext cx="1208" cy="6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3557" name="AutoShape 21"/>
            <p:cNvCxnSpPr>
              <a:cxnSpLocks noChangeShapeType="1"/>
              <a:endCxn id="193558" idx="0"/>
            </p:cNvCxnSpPr>
            <p:nvPr/>
          </p:nvCxnSpPr>
          <p:spPr bwMode="auto">
            <a:xfrm flipH="1">
              <a:off x="4100" y="7140"/>
              <a:ext cx="796" cy="1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sp>
          <p:nvSpPr>
            <p:cNvPr id="193558" name="Text Box 22"/>
            <p:cNvSpPr txBox="1">
              <a:spLocks noChangeArrowheads="1"/>
            </p:cNvSpPr>
            <p:nvPr/>
          </p:nvSpPr>
          <p:spPr bwMode="auto">
            <a:xfrm>
              <a:off x="3637" y="8890"/>
              <a:ext cx="925" cy="7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COAL SEAM (300k) 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59" name="Text Box 23"/>
            <p:cNvSpPr txBox="1">
              <a:spLocks noChangeArrowheads="1"/>
            </p:cNvSpPr>
            <p:nvPr/>
          </p:nvSpPr>
          <p:spPr bwMode="auto">
            <a:xfrm>
              <a:off x="4562" y="4950"/>
              <a:ext cx="1379" cy="4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INJECTION WELL (ADIABATIC WALL)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60" name="Text Box 24"/>
            <p:cNvSpPr txBox="1">
              <a:spLocks noChangeArrowheads="1"/>
            </p:cNvSpPr>
            <p:nvPr/>
          </p:nvSpPr>
          <p:spPr bwMode="auto">
            <a:xfrm>
              <a:off x="7323" y="4970"/>
              <a:ext cx="1572" cy="4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PRODUCTION WELL (ADIABATIC WALL)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3561" name="AutoShape 25"/>
            <p:cNvCxnSpPr>
              <a:cxnSpLocks noChangeShapeType="1"/>
              <a:stCxn id="193559" idx="2"/>
              <a:endCxn id="193552" idx="3"/>
            </p:cNvCxnSpPr>
            <p:nvPr/>
          </p:nvCxnSpPr>
          <p:spPr bwMode="auto">
            <a:xfrm flipH="1">
              <a:off x="4090" y="5439"/>
              <a:ext cx="1162" cy="14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3562" name="AutoShape 26"/>
            <p:cNvCxnSpPr>
              <a:cxnSpLocks noChangeShapeType="1"/>
              <a:stCxn id="193560" idx="2"/>
              <a:endCxn id="193553" idx="3"/>
            </p:cNvCxnSpPr>
            <p:nvPr/>
          </p:nvCxnSpPr>
          <p:spPr bwMode="auto">
            <a:xfrm flipH="1">
              <a:off x="6416" y="5439"/>
              <a:ext cx="1693" cy="14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3563" name="AutoShape 27"/>
            <p:cNvCxnSpPr>
              <a:cxnSpLocks noChangeShapeType="1"/>
            </p:cNvCxnSpPr>
            <p:nvPr/>
          </p:nvCxnSpPr>
          <p:spPr bwMode="auto">
            <a:xfrm>
              <a:off x="3987" y="5372"/>
              <a:ext cx="1" cy="29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93564" name="AutoShape 28"/>
            <p:cNvCxnSpPr>
              <a:cxnSpLocks noChangeShapeType="1"/>
            </p:cNvCxnSpPr>
            <p:nvPr/>
          </p:nvCxnSpPr>
          <p:spPr bwMode="auto">
            <a:xfrm flipV="1">
              <a:off x="6326" y="5372"/>
              <a:ext cx="1" cy="29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93565" name="Text Box 29"/>
            <p:cNvSpPr txBox="1">
              <a:spLocks noChangeArrowheads="1"/>
            </p:cNvSpPr>
            <p:nvPr/>
          </p:nvSpPr>
          <p:spPr bwMode="auto">
            <a:xfrm>
              <a:off x="5324" y="8890"/>
              <a:ext cx="912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LINK (OPEN) 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3566" name="AutoShape 30"/>
            <p:cNvCxnSpPr>
              <a:cxnSpLocks noChangeShapeType="1"/>
              <a:endCxn id="193555" idx="2"/>
            </p:cNvCxnSpPr>
            <p:nvPr/>
          </p:nvCxnSpPr>
          <p:spPr bwMode="auto">
            <a:xfrm flipH="1" flipV="1">
              <a:off x="5263" y="8383"/>
              <a:ext cx="510" cy="5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3567" name="Rectangle 31"/>
            <p:cNvSpPr>
              <a:spLocks noChangeArrowheads="1"/>
            </p:cNvSpPr>
            <p:nvPr/>
          </p:nvSpPr>
          <p:spPr bwMode="auto">
            <a:xfrm>
              <a:off x="9328" y="5666"/>
              <a:ext cx="202" cy="2730"/>
            </a:xfrm>
            <a:prstGeom prst="rect">
              <a:avLst/>
            </a:prstGeom>
            <a:solidFill>
              <a:srgbClr val="8DB3E2"/>
            </a:solidFill>
            <a:ln w="9525">
              <a:solidFill>
                <a:srgbClr val="C6D9F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568" name="Rectangle 32"/>
            <p:cNvSpPr>
              <a:spLocks noChangeArrowheads="1"/>
            </p:cNvSpPr>
            <p:nvPr/>
          </p:nvSpPr>
          <p:spPr bwMode="auto">
            <a:xfrm>
              <a:off x="9530" y="5668"/>
              <a:ext cx="1060" cy="2728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193569" name="AutoShape 33"/>
            <p:cNvCxnSpPr>
              <a:cxnSpLocks noChangeShapeType="1"/>
              <a:stCxn id="193545" idx="2"/>
            </p:cNvCxnSpPr>
            <p:nvPr/>
          </p:nvCxnSpPr>
          <p:spPr bwMode="auto">
            <a:xfrm>
              <a:off x="10033" y="5505"/>
              <a:ext cx="492" cy="6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3570" name="Text Box 34"/>
            <p:cNvSpPr txBox="1">
              <a:spLocks noChangeArrowheads="1"/>
            </p:cNvSpPr>
            <p:nvPr/>
          </p:nvSpPr>
          <p:spPr bwMode="auto">
            <a:xfrm>
              <a:off x="3180" y="4748"/>
              <a:ext cx="1267" cy="6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MASS FLOW INLET (kg/m2s)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571" name="Text Box 35"/>
            <p:cNvSpPr txBox="1">
              <a:spLocks noChangeArrowheads="1"/>
            </p:cNvSpPr>
            <p:nvPr/>
          </p:nvSpPr>
          <p:spPr bwMode="auto">
            <a:xfrm>
              <a:off x="6106" y="4931"/>
              <a:ext cx="810" cy="4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829452" fontAlgn="base">
                <a:spcBef>
                  <a:spcPct val="0"/>
                </a:spcBef>
                <a:spcAft>
                  <a:spcPts val="907"/>
                </a:spcAft>
              </a:pPr>
              <a:r>
                <a:rPr lang="en-IN" sz="800" dirty="0" smtClean="0">
                  <a:latin typeface="Calibri" pitchFamily="34" charset="0"/>
                  <a:cs typeface="Arial" pitchFamily="34" charset="0"/>
                </a:rPr>
                <a:t>PRESSURE OUTLET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3572" name="AutoShape 36"/>
            <p:cNvCxnSpPr>
              <a:cxnSpLocks noChangeShapeType="1"/>
            </p:cNvCxnSpPr>
            <p:nvPr/>
          </p:nvCxnSpPr>
          <p:spPr bwMode="auto">
            <a:xfrm>
              <a:off x="3987" y="8288"/>
              <a:ext cx="473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93573" name="AutoShape 37"/>
            <p:cNvCxnSpPr>
              <a:cxnSpLocks noChangeShapeType="1"/>
            </p:cNvCxnSpPr>
            <p:nvPr/>
          </p:nvCxnSpPr>
          <p:spPr bwMode="auto">
            <a:xfrm flipH="1">
              <a:off x="3554" y="8287"/>
              <a:ext cx="357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93574" name="AutoShape 38"/>
            <p:cNvCxnSpPr>
              <a:cxnSpLocks noChangeShapeType="1"/>
            </p:cNvCxnSpPr>
            <p:nvPr/>
          </p:nvCxnSpPr>
          <p:spPr bwMode="auto">
            <a:xfrm>
              <a:off x="3988" y="7785"/>
              <a:ext cx="1" cy="29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93575" name="AutoShape 39"/>
            <p:cNvCxnSpPr>
              <a:cxnSpLocks noChangeShapeType="1"/>
            </p:cNvCxnSpPr>
            <p:nvPr/>
          </p:nvCxnSpPr>
          <p:spPr bwMode="auto">
            <a:xfrm flipV="1">
              <a:off x="6309" y="7894"/>
              <a:ext cx="1" cy="29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Gupta et al. (2012)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CFD simulation of micro UCG block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Reported simulation carried out using </a:t>
            </a:r>
            <a:r>
              <a:rPr lang="en-IN" dirty="0" err="1" smtClean="0"/>
              <a:t>Ansys</a:t>
            </a:r>
            <a:r>
              <a:rPr lang="en-IN" dirty="0" smtClean="0"/>
              <a:t> </a:t>
            </a:r>
            <a:r>
              <a:rPr lang="en-IN" dirty="0" err="1" smtClean="0"/>
              <a:t>Fluent</a:t>
            </a:r>
            <a:r>
              <a:rPr lang="en-IN" baseline="30000" dirty="0" err="1" smtClean="0"/>
              <a:t>TM</a:t>
            </a:r>
            <a:endParaRPr lang="en-IN" baseline="30000" dirty="0" smtClean="0"/>
          </a:p>
          <a:p>
            <a:pPr lvl="1"/>
            <a:r>
              <a:rPr lang="en-IN" dirty="0" smtClean="0"/>
              <a:t>Geometry developed and meshed using ICEM-CFD</a:t>
            </a:r>
          </a:p>
          <a:p>
            <a:pPr lvl="1"/>
            <a:r>
              <a:rPr lang="en-IN" dirty="0" smtClean="0"/>
              <a:t>UDF’s were written for source terms and the reactions</a:t>
            </a:r>
          </a:p>
          <a:p>
            <a:pPr lvl="1"/>
            <a:r>
              <a:rPr lang="en-IN" dirty="0" smtClean="0"/>
              <a:t>Properties calculated using correlations</a:t>
            </a:r>
          </a:p>
          <a:p>
            <a:pPr lvl="1"/>
            <a:endParaRPr lang="en-IN" dirty="0" smtClean="0"/>
          </a:p>
          <a:p>
            <a:pPr lvl="1"/>
            <a:endParaRPr lang="en-IN" dirty="0" smtClean="0"/>
          </a:p>
          <a:p>
            <a:endParaRPr lang="en-IN" dirty="0" smtClean="0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80" y="2322963"/>
            <a:ext cx="4952941" cy="131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934" y="1977327"/>
            <a:ext cx="3472506" cy="23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6286520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err="1" smtClean="0"/>
              <a:t>Shirazi</a:t>
            </a:r>
            <a:r>
              <a:rPr lang="en-IN" sz="1400" dirty="0" smtClean="0"/>
              <a:t>, A. S.; </a:t>
            </a:r>
            <a:r>
              <a:rPr lang="en-IN" sz="1400" dirty="0" err="1" smtClean="0"/>
              <a:t>Karimipour</a:t>
            </a:r>
            <a:r>
              <a:rPr lang="en-IN" sz="1400" dirty="0" smtClean="0"/>
              <a:t>, S.; Gupta, R. </a:t>
            </a:r>
            <a:r>
              <a:rPr lang="en-IN" sz="1400" i="1" dirty="0" smtClean="0"/>
              <a:t>Ind. Eng. Chem. Res.</a:t>
            </a:r>
            <a:r>
              <a:rPr lang="en-IN" sz="1400" dirty="0" smtClean="0"/>
              <a:t> </a:t>
            </a:r>
            <a:r>
              <a:rPr lang="en-IN" sz="1400" b="1" dirty="0" smtClean="0"/>
              <a:t>2013</a:t>
            </a:r>
            <a:r>
              <a:rPr lang="en-IN" sz="1400" dirty="0" smtClean="0"/>
              <a:t>.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 smtClean="0"/>
              <a:t>Gas composition – Comparison</a:t>
            </a:r>
            <a:endParaRPr lang="en-IN" sz="4000" dirty="0"/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924962" cy="25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85860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714752"/>
            <a:ext cx="4071967" cy="29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29454" y="392906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0070C0"/>
                </a:solidFill>
              </a:rPr>
              <a:t>HHV</a:t>
            </a:r>
            <a:endParaRPr lang="en-IN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Gas phase Contours</a:t>
            </a:r>
            <a:endParaRPr lang="en-IN" sz="4000" dirty="0"/>
          </a:p>
        </p:txBody>
      </p:sp>
      <p:pic>
        <p:nvPicPr>
          <p:cNvPr id="297986" name="Picture 2" descr="CO_mole_900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79" y="1355182"/>
            <a:ext cx="4494626" cy="2212072"/>
          </a:xfrm>
          <a:prstGeom prst="rect">
            <a:avLst/>
          </a:prstGeom>
          <a:noFill/>
        </p:spPr>
      </p:pic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977760" y="3622783"/>
            <a:ext cx="3525120" cy="2765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0"/>
              </a:spcBef>
              <a:spcAft>
                <a:spcPts val="907"/>
              </a:spcAft>
            </a:pPr>
            <a:r>
              <a:rPr lang="en-IN" dirty="0" smtClean="0">
                <a:latin typeface="Calibri" pitchFamily="34" charset="0"/>
                <a:cs typeface="Arial" pitchFamily="34" charset="0"/>
              </a:rPr>
              <a:t>CO Mole Fraction % @ 9000s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988" name="Picture 4" descr="CH4_mole_9000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480" y="1355182"/>
            <a:ext cx="4295520" cy="2212072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24960" y="3622783"/>
            <a:ext cx="3525120" cy="2765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0"/>
              </a:spcBef>
              <a:spcAft>
                <a:spcPts val="907"/>
              </a:spcAft>
            </a:pPr>
            <a:r>
              <a:rPr lang="en-IN" dirty="0" smtClean="0">
                <a:latin typeface="Calibri" pitchFamily="34" charset="0"/>
                <a:cs typeface="Arial" pitchFamily="34" charset="0"/>
              </a:rPr>
              <a:t>CH</a:t>
            </a:r>
            <a:r>
              <a:rPr lang="en-IN" baseline="-25000" dirty="0" smtClean="0">
                <a:latin typeface="Calibri" pitchFamily="34" charset="0"/>
                <a:cs typeface="Arial" pitchFamily="34" charset="0"/>
              </a:rPr>
              <a:t>4</a:t>
            </a:r>
            <a:r>
              <a:rPr lang="en-IN" dirty="0" smtClean="0">
                <a:latin typeface="Calibri" pitchFamily="34" charset="0"/>
                <a:cs typeface="Arial" pitchFamily="34" charset="0"/>
              </a:rPr>
              <a:t>Mole Fraction % @ 9000s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08640" y="6401472"/>
            <a:ext cx="3525120" cy="2765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0"/>
              </a:spcBef>
              <a:spcAft>
                <a:spcPts val="907"/>
              </a:spcAft>
            </a:pPr>
            <a:r>
              <a:rPr lang="en-IN" dirty="0" smtClean="0">
                <a:latin typeface="Calibri" pitchFamily="34" charset="0"/>
                <a:cs typeface="Arial" pitchFamily="34" charset="0"/>
              </a:rPr>
              <a:t>H</a:t>
            </a:r>
            <a:r>
              <a:rPr lang="en-IN" baseline="-25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IN" dirty="0" smtClean="0">
                <a:latin typeface="Calibri" pitchFamily="34" charset="0"/>
                <a:cs typeface="Arial" pitchFamily="34" charset="0"/>
              </a:rPr>
              <a:t> Mole Fraction % @ 9000s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991" name="Picture 7" descr="H2_mole_9000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00" y="3982018"/>
            <a:ext cx="4492800" cy="2238293"/>
          </a:xfrm>
          <a:prstGeom prst="rect">
            <a:avLst/>
          </a:prstGeom>
          <a:noFill/>
        </p:spPr>
      </p:pic>
      <p:pic>
        <p:nvPicPr>
          <p:cNvPr id="297992" name="Picture 8" descr="CO2_mole_9000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7600" y="4051145"/>
            <a:ext cx="4225670" cy="2142945"/>
          </a:xfrm>
          <a:prstGeom prst="rect">
            <a:avLst/>
          </a:prstGeom>
          <a:noFill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27227" y="6413936"/>
            <a:ext cx="3525120" cy="2765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829452" fontAlgn="base">
              <a:spcBef>
                <a:spcPct val="0"/>
              </a:spcBef>
              <a:spcAft>
                <a:spcPts val="907"/>
              </a:spcAft>
            </a:pPr>
            <a:r>
              <a:rPr lang="en-IN" dirty="0" smtClean="0">
                <a:latin typeface="Calibri" pitchFamily="34" charset="0"/>
                <a:cs typeface="Arial" pitchFamily="34" charset="0"/>
              </a:rPr>
              <a:t>CO</a:t>
            </a:r>
            <a:r>
              <a:rPr lang="en-IN" baseline="-25000" dirty="0" smtClean="0">
                <a:latin typeface="Calibri" pitchFamily="34" charset="0"/>
                <a:cs typeface="Arial" pitchFamily="34" charset="0"/>
              </a:rPr>
              <a:t>2 </a:t>
            </a:r>
            <a:r>
              <a:rPr lang="en-IN" dirty="0" smtClean="0">
                <a:latin typeface="Calibri" pitchFamily="34" charset="0"/>
                <a:cs typeface="Arial" pitchFamily="34" charset="0"/>
              </a:rPr>
              <a:t>Mole Fraction % @ 9000s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7760" y="3083363"/>
            <a:ext cx="622080" cy="345636"/>
          </a:xfrm>
          <a:prstGeom prst="ellipse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828013"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 smtClean="0">
                <a:solidFill>
                  <a:schemeClr val="tx2"/>
                </a:solidFill>
                <a:latin typeface="Trebuchet MS" pitchFamily="34" charset="0"/>
              </a:rPr>
              <a:t>IW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742560" y="1700818"/>
            <a:ext cx="829440" cy="345636"/>
          </a:xfrm>
          <a:prstGeom prst="ellipse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828013"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 smtClean="0">
                <a:solidFill>
                  <a:schemeClr val="tx2"/>
                </a:solidFill>
              </a:rPr>
              <a:t>P</a:t>
            </a:r>
            <a:r>
              <a:rPr lang="en-IN" sz="1600" dirty="0" smtClean="0">
                <a:solidFill>
                  <a:schemeClr val="tx2"/>
                </a:solidFill>
                <a:latin typeface="Trebuchet MS" pitchFamily="34" charset="0"/>
              </a:rPr>
              <a:t>W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046880" y="5779326"/>
            <a:ext cx="622080" cy="345636"/>
          </a:xfrm>
          <a:prstGeom prst="ellipse">
            <a:avLst/>
          </a:prstGeom>
          <a:solidFill>
            <a:srgbClr val="FF8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828013"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 smtClean="0">
                <a:solidFill>
                  <a:schemeClr val="tx2"/>
                </a:solidFill>
                <a:latin typeface="Trebuchet MS" pitchFamily="34" charset="0"/>
              </a:rPr>
              <a:t>IW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880800" y="4396781"/>
            <a:ext cx="829440" cy="345636"/>
          </a:xfrm>
          <a:prstGeom prst="ellipse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828013"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 smtClean="0">
                <a:solidFill>
                  <a:schemeClr val="tx2"/>
                </a:solidFill>
              </a:rPr>
              <a:t>P</a:t>
            </a:r>
            <a:r>
              <a:rPr lang="en-IN" sz="1600" dirty="0" smtClean="0">
                <a:solidFill>
                  <a:schemeClr val="tx2"/>
                </a:solidFill>
                <a:latin typeface="Trebuchet MS" pitchFamily="34" charset="0"/>
              </a:rPr>
              <a:t>W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401440" y="3152491"/>
            <a:ext cx="622080" cy="345636"/>
          </a:xfrm>
          <a:prstGeom prst="ellipse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828013"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 smtClean="0">
                <a:solidFill>
                  <a:schemeClr val="tx2"/>
                </a:solidFill>
                <a:latin typeface="Trebuchet MS" pitchFamily="34" charset="0"/>
              </a:rPr>
              <a:t>IW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470560" y="5710199"/>
            <a:ext cx="622080" cy="345636"/>
          </a:xfrm>
          <a:prstGeom prst="ellipse">
            <a:avLst/>
          </a:prstGeom>
          <a:solidFill>
            <a:srgbClr val="FFFF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828013"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 smtClean="0">
                <a:solidFill>
                  <a:schemeClr val="tx2"/>
                </a:solidFill>
                <a:latin typeface="Trebuchet MS" pitchFamily="34" charset="0"/>
              </a:rPr>
              <a:t>IW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8166240" y="4258527"/>
            <a:ext cx="829440" cy="345636"/>
          </a:xfrm>
          <a:prstGeom prst="ellipse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828013"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 smtClean="0">
                <a:solidFill>
                  <a:schemeClr val="tx2"/>
                </a:solidFill>
              </a:rPr>
              <a:t>P</a:t>
            </a:r>
            <a:r>
              <a:rPr lang="en-IN" sz="1600" dirty="0" smtClean="0">
                <a:solidFill>
                  <a:schemeClr val="tx2"/>
                </a:solidFill>
                <a:latin typeface="Trebuchet MS" pitchFamily="34" charset="0"/>
              </a:rPr>
              <a:t>W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166240" y="1769946"/>
            <a:ext cx="829440" cy="345636"/>
          </a:xfrm>
          <a:prstGeom prst="ellipse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828013"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 smtClean="0">
                <a:solidFill>
                  <a:schemeClr val="tx2"/>
                </a:solidFill>
              </a:rPr>
              <a:t>P</a:t>
            </a:r>
            <a:r>
              <a:rPr lang="en-IN" sz="1600" dirty="0" smtClean="0">
                <a:solidFill>
                  <a:schemeClr val="tx2"/>
                </a:solidFill>
                <a:latin typeface="Trebuchet MS" pitchFamily="34" charset="0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Cavity Temperature and Shape</a:t>
            </a:r>
            <a:endParaRPr lang="en-IN" sz="4000" dirty="0"/>
          </a:p>
        </p:txBody>
      </p:sp>
      <p:pic>
        <p:nvPicPr>
          <p:cNvPr id="299010" name="Picture 2" descr="Temperature_900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80" y="1286055"/>
            <a:ext cx="5322240" cy="2631747"/>
          </a:xfrm>
          <a:prstGeom prst="rect">
            <a:avLst/>
          </a:prstGeom>
          <a:noFill/>
        </p:spPr>
      </p:pic>
      <p:pic>
        <p:nvPicPr>
          <p:cNvPr id="299011" name="Picture 3" descr="Cavity_9000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1680" y="4189399"/>
            <a:ext cx="5045760" cy="24962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47040" y="1977328"/>
            <a:ext cx="255744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IN" sz="2200" dirty="0" smtClean="0"/>
              <a:t>Temperature Profile</a:t>
            </a:r>
            <a:endParaRPr lang="en-IN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116000" y="5157182"/>
            <a:ext cx="255744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IN" sz="2200" dirty="0" smtClean="0"/>
              <a:t>Permeability profile</a:t>
            </a:r>
            <a:endParaRPr lang="en-I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Cavity Dimensions</a:t>
            </a:r>
            <a:endParaRPr lang="en-US" sz="4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3920" y="1286055"/>
          <a:ext cx="8225279" cy="2490595"/>
        </p:xfrm>
        <a:graphic>
          <a:graphicData uri="http://schemas.openxmlformats.org/drawingml/2006/table">
            <a:tbl>
              <a:tblPr/>
              <a:tblGrid>
                <a:gridCol w="711490"/>
                <a:gridCol w="2312791"/>
                <a:gridCol w="1520640"/>
                <a:gridCol w="1628353"/>
                <a:gridCol w="2052005"/>
              </a:tblGrid>
              <a:tr h="635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solidFill>
                            <a:srgbClr val="3333CC"/>
                          </a:solidFill>
                          <a:latin typeface="Calibri" pitchFamily="34" charset="0"/>
                          <a:ea typeface="WenQuanYi Micro Hei"/>
                          <a:cs typeface="Times New Roman"/>
                        </a:rPr>
                        <a:t>Sr. No</a:t>
                      </a:r>
                      <a:endParaRPr lang="en-IN" sz="1800" dirty="0">
                        <a:solidFill>
                          <a:srgbClr val="3333CC"/>
                        </a:solidFill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solidFill>
                            <a:srgbClr val="3333CC"/>
                          </a:solidFill>
                          <a:latin typeface="Calibri" pitchFamily="34" charset="0"/>
                          <a:ea typeface="WenQuanYi Micro Hei"/>
                          <a:cs typeface="Times New Roman"/>
                        </a:rPr>
                        <a:t>Dimension</a:t>
                      </a:r>
                      <a:endParaRPr lang="en-IN" sz="1800" dirty="0">
                        <a:solidFill>
                          <a:srgbClr val="3333CC"/>
                        </a:solidFill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solidFill>
                            <a:srgbClr val="3333CC"/>
                          </a:solidFill>
                          <a:latin typeface="Calibri" pitchFamily="34" charset="0"/>
                          <a:ea typeface="WenQuanYi Micro Hei"/>
                          <a:cs typeface="Times New Roman"/>
                        </a:rPr>
                        <a:t>Gupta</a:t>
                      </a:r>
                      <a:endParaRPr lang="en-IN" sz="1800" dirty="0">
                        <a:solidFill>
                          <a:srgbClr val="3333CC"/>
                        </a:solidFill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solidFill>
                            <a:srgbClr val="3333CC"/>
                          </a:solidFill>
                          <a:latin typeface="Calibri" pitchFamily="34" charset="0"/>
                          <a:ea typeface="WenQuanYi Micro Hei"/>
                          <a:cs typeface="Times New Roman"/>
                        </a:rPr>
                        <a:t>Ergun Equation</a:t>
                      </a:r>
                      <a:endParaRPr lang="en-IN" sz="1800" dirty="0">
                        <a:solidFill>
                          <a:srgbClr val="3333CC"/>
                        </a:solidFill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solidFill>
                            <a:srgbClr val="3333CC"/>
                          </a:solidFill>
                          <a:latin typeface="Calibri" pitchFamily="34" charset="0"/>
                          <a:ea typeface="WenQuanYi Micro Hei"/>
                          <a:cs typeface="Times New Roman"/>
                        </a:rPr>
                        <a:t>Permeability Correlation</a:t>
                      </a:r>
                      <a:endParaRPr lang="en-IN" sz="1800" dirty="0">
                        <a:solidFill>
                          <a:srgbClr val="3333CC"/>
                        </a:solidFill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1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latin typeface="Calibri" pitchFamily="34" charset="0"/>
                          <a:ea typeface="WenQuanYi Micro Hei"/>
                          <a:cs typeface="Times New Roman"/>
                        </a:rPr>
                        <a:t>Forward Length (cm)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1.000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0.387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1.0157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2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latin typeface="Calibri" pitchFamily="34" charset="0"/>
                          <a:ea typeface="WenQuanYi Micro Hei"/>
                          <a:cs typeface="Times New Roman"/>
                        </a:rPr>
                        <a:t>Backward Length (cm)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latin typeface="Calibri" pitchFamily="34" charset="0"/>
                          <a:ea typeface="WenQuanYi Micro Hei"/>
                          <a:cs typeface="Times New Roman"/>
                        </a:rPr>
                        <a:t>0.429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latin typeface="Calibri" pitchFamily="34" charset="0"/>
                          <a:ea typeface="WenQuanYi Micro Hei"/>
                          <a:cs typeface="Times New Roman"/>
                        </a:rPr>
                        <a:t>0.403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0.236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3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Width (cm)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0.404*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 smtClean="0">
                          <a:latin typeface="Calibri" pitchFamily="34" charset="0"/>
                          <a:ea typeface="WenQuanYi Micro Hei"/>
                          <a:cs typeface="Times New Roman"/>
                        </a:rPr>
                        <a:t>0.4827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 smtClean="0">
                          <a:latin typeface="Calibri" pitchFamily="34" charset="0"/>
                          <a:ea typeface="WenQuanYi Micro Hei"/>
                          <a:cs typeface="Times New Roman"/>
                        </a:rPr>
                        <a:t>0.160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4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Height (cm)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0.399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latin typeface="Calibri" pitchFamily="34" charset="0"/>
                          <a:ea typeface="WenQuanYi Micro Hei"/>
                          <a:cs typeface="Times New Roman"/>
                        </a:rPr>
                        <a:t>0.451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>
                          <a:latin typeface="Calibri" pitchFamily="34" charset="0"/>
                          <a:ea typeface="WenQuanYi Micro Hei"/>
                          <a:cs typeface="Times New Roman"/>
                        </a:rPr>
                        <a:t>0.1875</a:t>
                      </a:r>
                      <a:endParaRPr lang="en-IN" sz="180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latin typeface="Calibri" pitchFamily="34" charset="0"/>
                          <a:ea typeface="WenQuanYi Micro Hei"/>
                          <a:cs typeface="Times New Roman"/>
                        </a:rPr>
                        <a:t>5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latin typeface="Calibri" pitchFamily="34" charset="0"/>
                          <a:ea typeface="WenQuanYi Micro Hei"/>
                          <a:cs typeface="Times New Roman"/>
                        </a:rPr>
                        <a:t>Volume (m3)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WenQuanYi Micro Hei"/>
                          <a:cs typeface="Lohit Hindi"/>
                        </a:rPr>
                        <a:t>1.92E-08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 smtClean="0">
                          <a:latin typeface="Calibri" pitchFamily="34" charset="0"/>
                          <a:ea typeface="WenQuanYi Micro Hei"/>
                          <a:cs typeface="Times New Roman"/>
                        </a:rPr>
                        <a:t>9.2321E-08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IN" sz="1800" dirty="0" smtClean="0">
                          <a:latin typeface="Calibri" pitchFamily="34" charset="0"/>
                          <a:ea typeface="WenQuanYi Micro Hei"/>
                          <a:cs typeface="Times New Roman"/>
                        </a:rPr>
                        <a:t>2.76E-08</a:t>
                      </a:r>
                      <a:endParaRPr lang="en-IN" sz="1800" dirty="0">
                        <a:latin typeface="Calibri" pitchFamily="34" charset="0"/>
                        <a:ea typeface="WenQuanYi Micro Hei"/>
                        <a:cs typeface="Lohit Hindi"/>
                      </a:endParaRPr>
                    </a:p>
                  </a:txBody>
                  <a:tcPr marL="62208" marR="62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1489" name="Picture 1" descr="Cavity_percentage_variation"/>
          <p:cNvPicPr>
            <a:picLocks noChangeAspect="1" noChangeArrowheads="1"/>
          </p:cNvPicPr>
          <p:nvPr/>
        </p:nvPicPr>
        <p:blipFill>
          <a:blip r:embed="rId3" cstate="print"/>
          <a:srcRect l="6100" t="16814" r="5157" b="23688"/>
          <a:stretch>
            <a:fillRect/>
          </a:stretch>
        </p:blipFill>
        <p:spPr bwMode="auto">
          <a:xfrm>
            <a:off x="632160" y="4327654"/>
            <a:ext cx="3637440" cy="2168868"/>
          </a:xfrm>
          <a:prstGeom prst="rect">
            <a:avLst/>
          </a:prstGeom>
          <a:noFill/>
        </p:spPr>
      </p:pic>
      <p:pic>
        <p:nvPicPr>
          <p:cNvPr id="191490" name="Picture 2" descr="Cavity_percentage_variation"/>
          <p:cNvPicPr>
            <a:picLocks noChangeAspect="1" noChangeArrowheads="1"/>
          </p:cNvPicPr>
          <p:nvPr/>
        </p:nvPicPr>
        <p:blipFill>
          <a:blip r:embed="rId4" cstate="print"/>
          <a:srcRect l="4437" t="14569" r="4892" b="21815"/>
          <a:stretch>
            <a:fillRect/>
          </a:stretch>
        </p:blipFill>
        <p:spPr bwMode="auto">
          <a:xfrm>
            <a:off x="4641120" y="4189400"/>
            <a:ext cx="3870720" cy="236805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4800" y="5033659"/>
            <a:ext cx="1866240" cy="36297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Ergun equation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2408" y="5010997"/>
            <a:ext cx="2903040" cy="36297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Permeability correlation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4080" y="6401472"/>
            <a:ext cx="2903040" cy="335051"/>
          </a:xfrm>
          <a:prstGeom prst="rect">
            <a:avLst/>
          </a:prstGeom>
          <a:solidFill>
            <a:schemeClr val="bg1"/>
          </a:solidFill>
        </p:spPr>
        <p:txBody>
          <a:bodyPr wrap="square" lIns="82945" tIns="41473" rIns="82945" bIns="41473" rtlCol="0">
            <a:spAutoFit/>
          </a:bodyPr>
          <a:lstStyle/>
          <a:p>
            <a:r>
              <a:rPr lang="en-IN" sz="1600" dirty="0" smtClean="0">
                <a:solidFill>
                  <a:schemeClr val="accent2"/>
                </a:solidFill>
              </a:rPr>
              <a:t>Yields clearer shape outline</a:t>
            </a:r>
            <a:endParaRPr lang="en-IN" sz="16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040" y="3843763"/>
            <a:ext cx="7534080" cy="36297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CRE Model being implemented for other cases also.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err="1" smtClean="0"/>
              <a:t>Daggupati</a:t>
            </a:r>
            <a:r>
              <a:rPr lang="en-IN" sz="4000" dirty="0" smtClean="0"/>
              <a:t> (2010)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 smtClean="0"/>
              <a:t>Cavity development tracking</a:t>
            </a:r>
          </a:p>
          <a:p>
            <a:pPr lvl="1"/>
            <a:r>
              <a:rPr lang="en-IN" dirty="0" err="1" smtClean="0"/>
              <a:t>CRE</a:t>
            </a:r>
            <a:r>
              <a:rPr lang="en-IN" dirty="0" smtClean="0"/>
              <a:t> model has covered cavity development adequately</a:t>
            </a:r>
          </a:p>
          <a:p>
            <a:pPr lvl="1"/>
            <a:r>
              <a:rPr lang="en-IN" dirty="0" smtClean="0"/>
              <a:t>Experimental cavity formation – data available</a:t>
            </a:r>
          </a:p>
          <a:p>
            <a:pPr lvl="1"/>
            <a:r>
              <a:rPr lang="en-IN" dirty="0" smtClean="0"/>
              <a:t>Cavity formation tracking through CFD simulation is challenging</a:t>
            </a:r>
          </a:p>
          <a:p>
            <a:pPr lvl="3"/>
            <a:endParaRPr lang="en-IN" dirty="0" smtClean="0"/>
          </a:p>
          <a:p>
            <a:r>
              <a:rPr lang="en-IN" dirty="0" smtClean="0"/>
              <a:t>Linearization – Problems in convergence post 4 hours of gasification time</a:t>
            </a:r>
          </a:p>
          <a:p>
            <a:pPr lvl="1"/>
            <a:r>
              <a:rPr lang="en-IN" dirty="0" smtClean="0"/>
              <a:t>Trouble shooting is difficult as generalization of error and fix varies on a case to case basis</a:t>
            </a:r>
          </a:p>
          <a:p>
            <a:pPr lvl="1"/>
            <a:r>
              <a:rPr lang="en-IN" dirty="0" smtClean="0"/>
              <a:t>Composition and Temperature profile have been compared and show good agreement</a:t>
            </a:r>
          </a:p>
          <a:p>
            <a:pPr lvl="1"/>
            <a:r>
              <a:rPr lang="en-IN" dirty="0" smtClean="0"/>
              <a:t>Kinetic parameters show great effect on gas composition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85720" y="633478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 err="1" smtClean="0"/>
              <a:t>Daggupati</a:t>
            </a:r>
            <a:r>
              <a:rPr lang="en-IN" sz="1400" dirty="0" smtClean="0"/>
              <a:t>, S.; </a:t>
            </a:r>
            <a:r>
              <a:rPr lang="en-IN" sz="1400" dirty="0" err="1" smtClean="0"/>
              <a:t>Mandapati</a:t>
            </a:r>
            <a:r>
              <a:rPr lang="en-IN" sz="1400" dirty="0" smtClean="0"/>
              <a:t>, R. N.; </a:t>
            </a:r>
            <a:r>
              <a:rPr lang="en-IN" sz="1400" dirty="0" err="1" smtClean="0"/>
              <a:t>Mahajani</a:t>
            </a:r>
            <a:r>
              <a:rPr lang="en-IN" sz="1400" dirty="0" smtClean="0"/>
              <a:t>, S. M.; </a:t>
            </a:r>
            <a:r>
              <a:rPr lang="en-IN" sz="1400" dirty="0" err="1" smtClean="0"/>
              <a:t>Ganesh</a:t>
            </a:r>
            <a:r>
              <a:rPr lang="en-IN" sz="1400" dirty="0" smtClean="0"/>
              <a:t>, A.; </a:t>
            </a:r>
            <a:r>
              <a:rPr lang="en-IN" sz="1400" dirty="0" err="1" smtClean="0"/>
              <a:t>Mathur</a:t>
            </a:r>
            <a:r>
              <a:rPr lang="en-IN" sz="1400" dirty="0" smtClean="0"/>
              <a:t>, D. K.; Sharma, R. K.; </a:t>
            </a:r>
            <a:r>
              <a:rPr lang="en-IN" sz="1400" dirty="0" err="1" smtClean="0"/>
              <a:t>Aghalayam</a:t>
            </a:r>
            <a:r>
              <a:rPr lang="en-IN" sz="1400" dirty="0" smtClean="0"/>
              <a:t>, P. </a:t>
            </a:r>
            <a:r>
              <a:rPr lang="en-IN" sz="1400" i="1" dirty="0" smtClean="0"/>
              <a:t>Energy</a:t>
            </a:r>
            <a:r>
              <a:rPr lang="en-IN" sz="1400" dirty="0" smtClean="0"/>
              <a:t> </a:t>
            </a:r>
            <a:r>
              <a:rPr lang="en-IN" sz="1400" b="1" dirty="0" smtClean="0"/>
              <a:t>2010</a:t>
            </a:r>
            <a:r>
              <a:rPr lang="en-IN" sz="1400" dirty="0" smtClean="0"/>
              <a:t>, </a:t>
            </a:r>
            <a:r>
              <a:rPr lang="en-IN" sz="1400" i="1" dirty="0" smtClean="0"/>
              <a:t>35</a:t>
            </a:r>
            <a:r>
              <a:rPr lang="en-IN" sz="1400" dirty="0" smtClean="0"/>
              <a:t>, 2374–2386.</a:t>
            </a:r>
            <a:endParaRPr lang="en-IN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24371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Daggupati</a:t>
            </a:r>
            <a:r>
              <a:rPr lang="en-IN" dirty="0" smtClean="0"/>
              <a:t> – Composition of Syn gas</a:t>
            </a:r>
            <a:endParaRPr lang="en-IN" dirty="0"/>
          </a:p>
        </p:txBody>
      </p:sp>
      <p:pic>
        <p:nvPicPr>
          <p:cNvPr id="433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00" y="1071546"/>
            <a:ext cx="4008960" cy="293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2880" y="1169004"/>
            <a:ext cx="4147200" cy="283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920" y="4030419"/>
            <a:ext cx="3939840" cy="24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2430" y="4044019"/>
            <a:ext cx="4227650" cy="241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5720" y="633478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 err="1" smtClean="0"/>
              <a:t>Daggupati</a:t>
            </a:r>
            <a:r>
              <a:rPr lang="en-IN" sz="1400" dirty="0" smtClean="0"/>
              <a:t>, S.; </a:t>
            </a:r>
            <a:r>
              <a:rPr lang="en-IN" sz="1400" dirty="0" err="1" smtClean="0"/>
              <a:t>Mandapati</a:t>
            </a:r>
            <a:r>
              <a:rPr lang="en-IN" sz="1400" dirty="0" smtClean="0"/>
              <a:t>, R. N.; </a:t>
            </a:r>
            <a:r>
              <a:rPr lang="en-IN" sz="1400" dirty="0" err="1" smtClean="0"/>
              <a:t>Mahajani</a:t>
            </a:r>
            <a:r>
              <a:rPr lang="en-IN" sz="1400" dirty="0" smtClean="0"/>
              <a:t>, S. M.; </a:t>
            </a:r>
            <a:r>
              <a:rPr lang="en-IN" sz="1400" dirty="0" err="1" smtClean="0"/>
              <a:t>Ganesh</a:t>
            </a:r>
            <a:r>
              <a:rPr lang="en-IN" sz="1400" dirty="0" smtClean="0"/>
              <a:t>, A.; </a:t>
            </a:r>
            <a:r>
              <a:rPr lang="en-IN" sz="1400" dirty="0" err="1" smtClean="0"/>
              <a:t>Mathur</a:t>
            </a:r>
            <a:r>
              <a:rPr lang="en-IN" sz="1400" dirty="0" smtClean="0"/>
              <a:t>, D. K.; Sharma, R. K.; </a:t>
            </a:r>
            <a:r>
              <a:rPr lang="en-IN" sz="1400" dirty="0" err="1" smtClean="0"/>
              <a:t>Aghalayam</a:t>
            </a:r>
            <a:r>
              <a:rPr lang="en-IN" sz="1400" dirty="0" smtClean="0"/>
              <a:t>, P. </a:t>
            </a:r>
            <a:r>
              <a:rPr lang="en-IN" sz="1400" i="1" dirty="0" smtClean="0"/>
              <a:t>Energy</a:t>
            </a:r>
            <a:r>
              <a:rPr lang="en-IN" sz="1400" dirty="0" smtClean="0"/>
              <a:t> </a:t>
            </a:r>
            <a:r>
              <a:rPr lang="en-IN" sz="1400" b="1" dirty="0" smtClean="0"/>
              <a:t>2010</a:t>
            </a:r>
            <a:r>
              <a:rPr lang="en-IN" sz="1400" dirty="0" smtClean="0"/>
              <a:t>, </a:t>
            </a:r>
            <a:r>
              <a:rPr lang="en-IN" sz="1400" i="1" dirty="0" smtClean="0"/>
              <a:t>35</a:t>
            </a:r>
            <a:r>
              <a:rPr lang="en-IN" sz="1400" dirty="0" smtClean="0"/>
              <a:t>, 2374–2386.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/>
          <a:lstStyle/>
          <a:p>
            <a:r>
              <a:rPr lang="en-IN" dirty="0" smtClean="0"/>
              <a:t>Surface gasification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525963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en-IN" sz="2000" dirty="0" smtClean="0"/>
              <a:t>Technologies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en-IN" sz="1800" dirty="0" smtClean="0"/>
              <a:t>Fixed/Moving bed gasifier:  Sasol/</a:t>
            </a:r>
            <a:r>
              <a:rPr lang="en-IN" sz="1800" dirty="0" err="1" smtClean="0"/>
              <a:t>Lurgi</a:t>
            </a:r>
            <a:r>
              <a:rPr lang="en-IN" sz="1800" dirty="0" smtClean="0"/>
              <a:t> 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en-IN" sz="1800" dirty="0" smtClean="0"/>
              <a:t>Entrained bed gasifier: GE, </a:t>
            </a:r>
            <a:r>
              <a:rPr lang="en-IN" sz="1800" dirty="0" err="1" smtClean="0"/>
              <a:t>Udhe</a:t>
            </a:r>
            <a:r>
              <a:rPr lang="en-IN" sz="1800" dirty="0" smtClean="0"/>
              <a:t>, Shell, MHI, Philips 66, Siemens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en-IN" sz="1800" dirty="0" smtClean="0"/>
              <a:t>Fluidized bed gasifier: </a:t>
            </a:r>
            <a:r>
              <a:rPr lang="en-IN" sz="1800" dirty="0" err="1" smtClean="0"/>
              <a:t>Udhe</a:t>
            </a:r>
            <a:r>
              <a:rPr lang="en-IN" sz="1800" dirty="0" smtClean="0"/>
              <a:t>, U-gas, KBR, Great point energy</a:t>
            </a:r>
            <a:endParaRPr lang="en-IN" sz="2000" dirty="0" smtClean="0"/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en-IN" sz="2000" dirty="0" smtClean="0"/>
              <a:t>All technologies have their advantages/ disadvantages</a:t>
            </a:r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en-IN" sz="2000" dirty="0" smtClean="0"/>
              <a:t>U-Gas (SES) fluidized bed gasifier capable of handling 50 % ash coal (2400 MTD of sub-bituminous gasifier </a:t>
            </a:r>
            <a:r>
              <a:rPr lang="en-IN" sz="2000" dirty="0" err="1" smtClean="0"/>
              <a:t>commisioned</a:t>
            </a:r>
            <a:r>
              <a:rPr lang="en-IN" sz="2000" dirty="0" smtClean="0"/>
              <a:t> at </a:t>
            </a:r>
            <a:r>
              <a:rPr lang="en-IN" sz="2000" dirty="0" err="1" smtClean="0"/>
              <a:t>Yima</a:t>
            </a:r>
            <a:r>
              <a:rPr lang="en-IN" sz="2000" dirty="0" smtClean="0"/>
              <a:t>, China 2013)</a:t>
            </a:r>
          </a:p>
        </p:txBody>
      </p:sp>
      <p:pic>
        <p:nvPicPr>
          <p:cNvPr id="4" name="Picture 3" descr="h51312h51312z0006.gif"/>
          <p:cNvPicPr>
            <a:picLocks noChangeAspect="1"/>
          </p:cNvPicPr>
          <p:nvPr/>
        </p:nvPicPr>
        <p:blipFill>
          <a:blip r:embed="rId2"/>
          <a:srcRect l="71875" t="25000" b="41666"/>
          <a:stretch>
            <a:fillRect/>
          </a:stretch>
        </p:blipFill>
        <p:spPr>
          <a:xfrm>
            <a:off x="6929454" y="4500570"/>
            <a:ext cx="1928834" cy="1714512"/>
          </a:xfrm>
          <a:prstGeom prst="rect">
            <a:avLst/>
          </a:prstGeom>
        </p:spPr>
      </p:pic>
      <p:pic>
        <p:nvPicPr>
          <p:cNvPr id="5" name="Picture 4" descr="h51312h51312z0006.gif"/>
          <p:cNvPicPr>
            <a:picLocks noChangeAspect="1"/>
          </p:cNvPicPr>
          <p:nvPr/>
        </p:nvPicPr>
        <p:blipFill>
          <a:blip r:embed="rId2"/>
          <a:srcRect l="4028" t="24815" r="65764" b="36296"/>
          <a:stretch>
            <a:fillRect/>
          </a:stretch>
        </p:blipFill>
        <p:spPr>
          <a:xfrm>
            <a:off x="6858016" y="0"/>
            <a:ext cx="2071702" cy="2000264"/>
          </a:xfrm>
          <a:prstGeom prst="rect">
            <a:avLst/>
          </a:prstGeom>
        </p:spPr>
      </p:pic>
      <p:pic>
        <p:nvPicPr>
          <p:cNvPr id="6" name="Picture 5" descr="h51312h51312z0006.gif"/>
          <p:cNvPicPr>
            <a:picLocks noChangeAspect="1"/>
          </p:cNvPicPr>
          <p:nvPr/>
        </p:nvPicPr>
        <p:blipFill>
          <a:blip r:embed="rId2"/>
          <a:srcRect l="37500" t="25000" r="35416" b="44444"/>
          <a:stretch>
            <a:fillRect/>
          </a:stretch>
        </p:blipFill>
        <p:spPr>
          <a:xfrm>
            <a:off x="6858016" y="2357430"/>
            <a:ext cx="1857388" cy="157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5140" y="200024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Entrained bed gasifier</a:t>
            </a:r>
            <a:endParaRPr lang="en-IN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3929066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Fluidized bed gasifier</a:t>
            </a:r>
            <a:endParaRPr lang="en-IN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6215082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Fixed bed gasifier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 &amp; 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of the Analysis of modeling strategies for both surface and sub-surface gasification discussed</a:t>
            </a:r>
          </a:p>
          <a:p>
            <a:r>
              <a:rPr lang="en-US" dirty="0" smtClean="0"/>
              <a:t>Need for more rigor to simulate complexities that have been lumped/ covered by correlation</a:t>
            </a:r>
          </a:p>
          <a:p>
            <a:r>
              <a:rPr lang="en-US" dirty="0" smtClean="0"/>
              <a:t>Multi-scale analysis need to be fed into simpler models to monitor overall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Acknowledgements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Prof </a:t>
            </a:r>
            <a:r>
              <a:rPr lang="en-IN" dirty="0" err="1" smtClean="0"/>
              <a:t>Anurag</a:t>
            </a:r>
            <a:r>
              <a:rPr lang="en-IN" dirty="0" smtClean="0"/>
              <a:t> </a:t>
            </a:r>
            <a:r>
              <a:rPr lang="en-IN" dirty="0" err="1" smtClean="0"/>
              <a:t>Mehra</a:t>
            </a:r>
            <a:r>
              <a:rPr lang="en-IN" dirty="0" smtClean="0"/>
              <a:t>, Chemical Engineering Dept., IIT Bombay</a:t>
            </a:r>
          </a:p>
          <a:p>
            <a:r>
              <a:rPr lang="en-IN" dirty="0" smtClean="0"/>
              <a:t>CSIR and MHRD CSIR- GATE Research Fellowship</a:t>
            </a:r>
          </a:p>
          <a:p>
            <a:r>
              <a:rPr lang="en-IN" dirty="0" smtClean="0"/>
              <a:t>GAIL  - Project Funding</a:t>
            </a:r>
          </a:p>
          <a:p>
            <a:r>
              <a:rPr lang="en-IN" dirty="0" smtClean="0"/>
              <a:t>CSIR – Project Funding</a:t>
            </a:r>
            <a:endParaRPr lang="en-IN" dirty="0"/>
          </a:p>
        </p:txBody>
      </p:sp>
      <p:pic>
        <p:nvPicPr>
          <p:cNvPr id="63490" name="Picture 2" descr="C:\Users\ifmg\Desktop\GAIL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8773" y="5000636"/>
            <a:ext cx="2388038" cy="1857363"/>
          </a:xfrm>
          <a:prstGeom prst="rect">
            <a:avLst/>
          </a:prstGeom>
          <a:noFill/>
        </p:spPr>
      </p:pic>
      <p:pic>
        <p:nvPicPr>
          <p:cNvPr id="63492" name="Picture 4" descr="C:\Users\ifmg\Desktop\iitb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2"/>
            <a:ext cx="2113957" cy="2071678"/>
          </a:xfrm>
          <a:prstGeom prst="rect">
            <a:avLst/>
          </a:prstGeom>
          <a:noFill/>
        </p:spPr>
      </p:pic>
      <p:pic>
        <p:nvPicPr>
          <p:cNvPr id="63493" name="Picture 5" descr="C:\Users\ifmg\Desktop\CSIR-NCL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072050"/>
            <a:ext cx="301102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0"/>
            <a:ext cx="4186238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Underground coal gasification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85720" y="4000504"/>
            <a:ext cx="49292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SzPct val="70000"/>
            </a:pPr>
            <a:r>
              <a:rPr lang="en-IN" sz="2000" b="1" u="sng" dirty="0" smtClean="0"/>
              <a:t>Concerns </a:t>
            </a:r>
          </a:p>
          <a:p>
            <a:pPr marL="263525" indent="-263525" algn="just">
              <a:buSzPct val="70000"/>
              <a:buFont typeface="Wingdings" pitchFamily="2" charset="2"/>
              <a:buChar char="q"/>
            </a:pPr>
            <a:r>
              <a:rPr lang="en-IN" sz="2000" dirty="0" smtClean="0"/>
              <a:t>Managing ground water resources and  preventing subsidence</a:t>
            </a:r>
          </a:p>
          <a:p>
            <a:pPr marL="263525" indent="-263525" algn="just">
              <a:buSzPct val="70000"/>
              <a:buFont typeface="Wingdings" pitchFamily="2" charset="2"/>
              <a:buChar char="q"/>
            </a:pPr>
            <a:r>
              <a:rPr lang="en-IN" sz="2000" dirty="0" smtClean="0"/>
              <a:t>Establish agile and modular facilities to ensure continuous end use of gas</a:t>
            </a:r>
          </a:p>
          <a:p>
            <a:pPr marL="263525" indent="-263525" algn="just">
              <a:buSzPct val="70000"/>
              <a:buFont typeface="Wingdings" pitchFamily="2" charset="2"/>
              <a:buChar char="q"/>
            </a:pPr>
            <a:r>
              <a:rPr lang="en-IN" sz="2000" dirty="0" smtClean="0"/>
              <a:t>Non steady state process – Cant be controlled as efficiently as surface gasification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139482"/>
            <a:ext cx="4286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SzPct val="70000"/>
            </a:pPr>
            <a:r>
              <a:rPr lang="en-IN" sz="2000" b="1" u="sng" dirty="0" smtClean="0"/>
              <a:t>Advantages </a:t>
            </a:r>
          </a:p>
          <a:p>
            <a:pPr marL="263525" indent="-263525" algn="just">
              <a:buSzPct val="70000"/>
              <a:buFont typeface="Wingdings" pitchFamily="2" charset="2"/>
              <a:buChar char="q"/>
            </a:pPr>
            <a:r>
              <a:rPr lang="en-IN" sz="2000" dirty="0" smtClean="0"/>
              <a:t>Possibility of 300 – 400 % increase in resource utilization </a:t>
            </a:r>
          </a:p>
          <a:p>
            <a:pPr marL="263525" indent="-263525" algn="just">
              <a:buSzPct val="70000"/>
              <a:buFont typeface="Wingdings" pitchFamily="2" charset="2"/>
              <a:buChar char="q"/>
            </a:pPr>
            <a:r>
              <a:rPr lang="en-IN" sz="2000" dirty="0" smtClean="0"/>
              <a:t>No Labour under dangerous conditions underground</a:t>
            </a:r>
          </a:p>
          <a:p>
            <a:pPr marL="263525" indent="-263525" algn="just">
              <a:buSzPct val="70000"/>
              <a:buFont typeface="Wingdings" pitchFamily="2" charset="2"/>
              <a:buChar char="q"/>
            </a:pPr>
            <a:r>
              <a:rPr lang="en-IN" sz="2000" dirty="0" smtClean="0"/>
              <a:t>No significant surface impact</a:t>
            </a:r>
          </a:p>
          <a:p>
            <a:pPr marL="263525" indent="-263525" algn="just">
              <a:buSzPct val="70000"/>
              <a:buFont typeface="Wingdings" pitchFamily="2" charset="2"/>
              <a:buChar char="q"/>
            </a:pPr>
            <a:r>
              <a:rPr lang="en-IN" sz="2000" dirty="0" smtClean="0"/>
              <a:t>Direct use of Synthesis gas with 50 % Less particulate emission and easier capture of </a:t>
            </a:r>
            <a:r>
              <a:rPr lang="en-IN" sz="2000" dirty="0" err="1" smtClean="0"/>
              <a:t>No</a:t>
            </a:r>
            <a:r>
              <a:rPr lang="en-IN" sz="2000" baseline="-25000" dirty="0" err="1" smtClean="0"/>
              <a:t>x</a:t>
            </a:r>
            <a:r>
              <a:rPr lang="en-IN" sz="2000" dirty="0" smtClean="0"/>
              <a:t> and </a:t>
            </a:r>
            <a:r>
              <a:rPr lang="en-IN" sz="2000" dirty="0" err="1" smtClean="0"/>
              <a:t>So</a:t>
            </a:r>
            <a:r>
              <a:rPr lang="en-IN" sz="2000" baseline="-25000" dirty="0" err="1" smtClean="0"/>
              <a:t>x</a:t>
            </a:r>
            <a:r>
              <a:rPr lang="en-IN" sz="2000" dirty="0" smtClean="0"/>
              <a:t> </a:t>
            </a:r>
          </a:p>
          <a:p>
            <a:pPr marL="263525" indent="-263525" algn="just">
              <a:buSzPct val="70000"/>
              <a:buFont typeface="Wingdings" pitchFamily="2" charset="2"/>
              <a:buChar char="q"/>
            </a:pPr>
            <a:r>
              <a:rPr lang="en-IN" sz="2000" dirty="0" smtClean="0"/>
              <a:t>Cheap and easy remediation of site post utilization along with effective coal utilization</a:t>
            </a:r>
          </a:p>
          <a:p>
            <a:pPr marL="263525" indent="-263525" algn="just">
              <a:buSzPct val="70000"/>
              <a:buFont typeface="Wingdings" pitchFamily="2" charset="2"/>
              <a:buChar char="q"/>
            </a:pPr>
            <a:endParaRPr lang="en-IN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43570" y="1428736"/>
            <a:ext cx="3000396" cy="4714908"/>
            <a:chOff x="5643570" y="163730"/>
            <a:chExt cx="2944456" cy="60740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43571" y="163730"/>
              <a:ext cx="2928958" cy="190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9068" y="2182127"/>
              <a:ext cx="2928958" cy="2070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3570" y="4214818"/>
              <a:ext cx="2935887" cy="202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3500430" y="6215082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Coal blocks reserved for UCG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70C0"/>
                </a:solidFill>
              </a:rPr>
              <a:t>Brief Comparison: Surface &amp; UCG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639762"/>
          </a:xfrm>
        </p:spPr>
        <p:txBody>
          <a:bodyPr/>
          <a:lstStyle/>
          <a:p>
            <a:pPr algn="ctr"/>
            <a:r>
              <a:rPr lang="en-IN" dirty="0" smtClean="0"/>
              <a:t>Surface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5128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IN" sz="1800" dirty="0" smtClean="0"/>
              <a:t>Mining, transport, handling and treatment required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Cogeneration and flexibility in feedstock possible in the absence of coal – Facility for processing is common 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Requires handling of Ash and pre-treatment of coal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Better Control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Requires a Gasifier</a:t>
            </a:r>
          </a:p>
          <a:p>
            <a:pPr algn="just">
              <a:lnSpc>
                <a:spcPct val="150000"/>
              </a:lnSpc>
            </a:pPr>
            <a:endParaRPr lang="en-IN" sz="1800" dirty="0" smtClean="0"/>
          </a:p>
          <a:p>
            <a:pPr algn="just">
              <a:lnSpc>
                <a:spcPct val="150000"/>
              </a:lnSpc>
            </a:pPr>
            <a:endParaRPr lang="en-IN" sz="1800" dirty="0" smtClean="0"/>
          </a:p>
          <a:p>
            <a:pPr algn="just">
              <a:lnSpc>
                <a:spcPct val="150000"/>
              </a:lnSpc>
            </a:pPr>
            <a:endParaRPr lang="en-IN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041775" cy="639762"/>
          </a:xfrm>
        </p:spPr>
        <p:txBody>
          <a:bodyPr/>
          <a:lstStyle/>
          <a:p>
            <a:pPr algn="ctr"/>
            <a:r>
              <a:rPr lang="en-IN" dirty="0" smtClean="0"/>
              <a:t>UCG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929190" y="2143116"/>
            <a:ext cx="3757610" cy="39512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1800" dirty="0" smtClean="0"/>
              <a:t>Coal is used directly at the point of availability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Only one fuel – Coal – Only cost – drilling, linking and gas handling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No need of pre-treatment of coal - Ash effects can be ignored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More Unknown and difficult to control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The seam surrounded by over and under burden is the gasifier</a:t>
            </a:r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CSIR - National Chemical Laboratory</a:t>
            </a:r>
            <a:endParaRPr lang="en-US" dirty="0"/>
          </a:p>
        </p:txBody>
      </p:sp>
      <p:pic>
        <p:nvPicPr>
          <p:cNvPr id="4" name="Picture 2" descr="temp"/>
          <p:cNvPicPr>
            <a:picLocks noChangeAspect="1" noChangeArrowheads="1"/>
          </p:cNvPicPr>
          <p:nvPr/>
        </p:nvPicPr>
        <p:blipFill>
          <a:blip r:embed="rId3" cstate="print"/>
          <a:srcRect l="9166" t="11371" r="6221" b="32222"/>
          <a:stretch>
            <a:fillRect/>
          </a:stretch>
        </p:blipFill>
        <p:spPr bwMode="auto">
          <a:xfrm>
            <a:off x="500034" y="1500174"/>
            <a:ext cx="3929090" cy="254838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29190" y="1500174"/>
            <a:ext cx="42148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marL="342725" indent="-342725" defTabSz="914414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 smtClean="0">
                <a:solidFill>
                  <a:srgbClr val="0070C0"/>
                </a:solidFill>
                <a:latin typeface="Calibri" pitchFamily="34" charset="0"/>
              </a:rPr>
              <a:t>Industrial Flow Modeling Group (</a:t>
            </a:r>
            <a:r>
              <a:rPr lang="en-US" sz="2200" kern="0" dirty="0" err="1" smtClean="0">
                <a:solidFill>
                  <a:srgbClr val="0070C0"/>
                </a:solidFill>
                <a:latin typeface="Calibri" pitchFamily="34" charset="0"/>
              </a:rPr>
              <a:t>iFMG</a:t>
            </a:r>
            <a:r>
              <a:rPr lang="en-US" sz="2200" kern="0" dirty="0" smtClean="0">
                <a:solidFill>
                  <a:srgbClr val="0070C0"/>
                </a:solidFill>
                <a:latin typeface="Calibri" pitchFamily="34" charset="0"/>
              </a:rPr>
              <a:t>), NCL Pune</a:t>
            </a:r>
          </a:p>
          <a:p>
            <a:pPr marL="342725" indent="-342725" defTabSz="914414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latin typeface="Calibri" pitchFamily="34" charset="0"/>
              </a:rPr>
              <a:t>Led by Dr. VV Ranade (1990- till date)</a:t>
            </a:r>
          </a:p>
          <a:p>
            <a:pPr marL="342725" indent="-342725" defTabSz="914414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latin typeface="Calibri" pitchFamily="34" charset="0"/>
              </a:rPr>
              <a:t>Computational modeling of Industrial Flows (single and multiphase) </a:t>
            </a:r>
          </a:p>
          <a:p>
            <a:pPr marL="342725" indent="-342725" defTabSz="914414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latin typeface="Calibri" pitchFamily="34" charset="0"/>
              </a:rPr>
              <a:t>Reactor design and analysis of reactor operation </a:t>
            </a:r>
          </a:p>
          <a:p>
            <a:pPr marL="342725" indent="-342725" defTabSz="914414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latin typeface="Calibri" pitchFamily="34" charset="0"/>
              </a:rPr>
              <a:t>Process Intensification </a:t>
            </a:r>
          </a:p>
          <a:p>
            <a:pPr marL="342725" indent="-342725" defTabSz="914414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200" kern="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4357694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b="1" i="1" dirty="0" smtClean="0">
                <a:solidFill>
                  <a:srgbClr val="0070C0"/>
                </a:solidFill>
              </a:rPr>
              <a:t>“To further knowledge in the chemical sciences and apply it for the benefit of the people.”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3600" dirty="0" err="1" smtClean="0">
                <a:solidFill>
                  <a:srgbClr val="0070C0"/>
                </a:solidFill>
              </a:rPr>
              <a:t>iFMg</a:t>
            </a:r>
            <a:r>
              <a:rPr lang="en-IN" sz="3600" dirty="0" smtClean="0">
                <a:solidFill>
                  <a:srgbClr val="0070C0"/>
                </a:solidFill>
              </a:rPr>
              <a:t> Experience</a:t>
            </a:r>
            <a:br>
              <a:rPr lang="en-IN" sz="3600" dirty="0" smtClean="0">
                <a:solidFill>
                  <a:srgbClr val="0070C0"/>
                </a:solidFill>
              </a:rPr>
            </a:b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4282" y="1071546"/>
            <a:ext cx="4543428" cy="4683125"/>
          </a:xfrm>
        </p:spPr>
        <p:txBody>
          <a:bodyPr>
            <a:normAutofit fontScale="92500"/>
          </a:bodyPr>
          <a:lstStyle/>
          <a:p>
            <a:pPr marL="263525" indent="-263525" algn="just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IN" sz="1800" dirty="0" smtClean="0"/>
              <a:t>Analysing routes and processes for conversion of coal into energy and gas – Surface and Sub surface</a:t>
            </a:r>
          </a:p>
          <a:p>
            <a:pPr marL="263525" indent="-263525" algn="just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IN" sz="1800" dirty="0" smtClean="0"/>
              <a:t>Increasing the current state of knowledge through rigorous mathematical modeling  and smart leverage of experiments to study complex processes involved in coal conversion</a:t>
            </a:r>
          </a:p>
          <a:p>
            <a:pPr marL="263525" indent="-263525" algn="just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IN" sz="1800" dirty="0" smtClean="0"/>
              <a:t>Interact with Industry and Other Academic institutions to aid and catalyze the the process from on paper understanding  to field deployment</a:t>
            </a:r>
            <a:endParaRPr lang="en-IN" sz="1800" dirty="0"/>
          </a:p>
        </p:txBody>
      </p:sp>
      <p:pic>
        <p:nvPicPr>
          <p:cNvPr id="7" name="Content Placeholder 6" descr="vvr book cover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977742" y="3857628"/>
            <a:ext cx="1714512" cy="2500809"/>
          </a:xfr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17859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2984"/>
            <a:ext cx="36004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6" descr="vvr book c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1" y="3786190"/>
            <a:ext cx="1959067" cy="28575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867" y="3786190"/>
            <a:ext cx="208476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849295"/>
            <a:ext cx="4119314" cy="28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7137</TotalTime>
  <Words>2827</Words>
  <Application>Microsoft Macintosh PowerPoint</Application>
  <PresentationFormat>On-screen Show (4:3)</PresentationFormat>
  <Paragraphs>498</Paragraphs>
  <Slides>51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Computational Modeling of Coal Gasification: Above &amp; Underground Systems</vt:lpstr>
      <vt:lpstr>Outline</vt:lpstr>
      <vt:lpstr>Indian Coal Scenario</vt:lpstr>
      <vt:lpstr>Gasification applications</vt:lpstr>
      <vt:lpstr>Surface gasification </vt:lpstr>
      <vt:lpstr>Underground coal gasification</vt:lpstr>
      <vt:lpstr>Brief Comparison: Surface &amp; UCG</vt:lpstr>
      <vt:lpstr>CSIR - National Chemical Laboratory</vt:lpstr>
      <vt:lpstr>iFMg Experience </vt:lpstr>
      <vt:lpstr>Modeling Approaches</vt:lpstr>
      <vt:lpstr>Physical Picture: BFBG and UCG</vt:lpstr>
      <vt:lpstr>Gasification process </vt:lpstr>
      <vt:lpstr>Modeling Source Terms: TGA/DTF </vt:lpstr>
      <vt:lpstr>Experimental data: BFBG</vt:lpstr>
      <vt:lpstr>Outline</vt:lpstr>
      <vt:lpstr>Thermodynamic analysis</vt:lpstr>
      <vt:lpstr>Results: thermodynamic analysis of BFBG</vt:lpstr>
      <vt:lpstr>Model Equations</vt:lpstr>
      <vt:lpstr>Model Validation: Base case</vt:lpstr>
      <vt:lpstr>Simulated Results – Khadse et al. (‘07)</vt:lpstr>
      <vt:lpstr>Outline</vt:lpstr>
      <vt:lpstr>Chemical reaction engineering model </vt:lpstr>
      <vt:lpstr>Species profiles </vt:lpstr>
      <vt:lpstr>Temperature &amp; hydrodynamic profile </vt:lpstr>
      <vt:lpstr>Comparison of carbon conversion (X) </vt:lpstr>
      <vt:lpstr>Comparison of cold gas efficiency</vt:lpstr>
      <vt:lpstr>CRE Model - UCG</vt:lpstr>
      <vt:lpstr>Non-dimensional Model Equations</vt:lpstr>
      <vt:lpstr>Solid Phase Equations</vt:lpstr>
      <vt:lpstr>Solution Methodology</vt:lpstr>
      <vt:lpstr>Daggupati (2010)</vt:lpstr>
      <vt:lpstr>Gas Composition (Daggupati, 2010)</vt:lpstr>
      <vt:lpstr>Cavity Volume (Daggupati 2010)</vt:lpstr>
      <vt:lpstr>Cavity tracking</vt:lpstr>
      <vt:lpstr>Nourozieh et al. (2010)</vt:lpstr>
      <vt:lpstr>Comparison with Nourozieh (2010)</vt:lpstr>
      <vt:lpstr>Yong et al. (2014) </vt:lpstr>
      <vt:lpstr>Comparison with Yong et al. (2014)</vt:lpstr>
      <vt:lpstr>Outline</vt:lpstr>
      <vt:lpstr>CFD Model</vt:lpstr>
      <vt:lpstr>Comparison of Geometry and Features</vt:lpstr>
      <vt:lpstr>Geometry &amp; Boundary Conditions</vt:lpstr>
      <vt:lpstr>Gupta et al. (2012)</vt:lpstr>
      <vt:lpstr>Gas composition – Comparison</vt:lpstr>
      <vt:lpstr>Gas phase Contours</vt:lpstr>
      <vt:lpstr>Cavity Temperature and Shape</vt:lpstr>
      <vt:lpstr>Cavity Dimensions</vt:lpstr>
      <vt:lpstr>Daggupati (2010)</vt:lpstr>
      <vt:lpstr>Daggupati – Composition of Syn gas</vt:lpstr>
      <vt:lpstr>Summary &amp; Conclusions</vt:lpstr>
      <vt:lpstr>Acknowledgements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ifmg</dc:creator>
  <cp:lastModifiedBy>sai</cp:lastModifiedBy>
  <cp:revision>600</cp:revision>
  <dcterms:created xsi:type="dcterms:W3CDTF">2015-05-07T07:46:18Z</dcterms:created>
  <dcterms:modified xsi:type="dcterms:W3CDTF">2015-07-25T03:30:52Z</dcterms:modified>
</cp:coreProperties>
</file>